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21" r:id="rId5"/>
    <p:sldMasterId id="2147483823" r:id="rId6"/>
    <p:sldMasterId id="2147483931" r:id="rId7"/>
  </p:sldMasterIdLst>
  <p:notesMasterIdLst>
    <p:notesMasterId r:id="rId21"/>
  </p:notesMasterIdLst>
  <p:handoutMasterIdLst>
    <p:handoutMasterId r:id="rId22"/>
  </p:handoutMasterIdLst>
  <p:sldIdLst>
    <p:sldId id="259" r:id="rId8"/>
    <p:sldId id="261" r:id="rId9"/>
    <p:sldId id="2147308511" r:id="rId10"/>
    <p:sldId id="2147308518" r:id="rId11"/>
    <p:sldId id="2147308051" r:id="rId12"/>
    <p:sldId id="2147308052" r:id="rId13"/>
    <p:sldId id="2147308053" r:id="rId14"/>
    <p:sldId id="2147308042" r:id="rId15"/>
    <p:sldId id="2147308043" r:id="rId16"/>
    <p:sldId id="2147308050" r:id="rId17"/>
    <p:sldId id="2147308057" r:id="rId18"/>
    <p:sldId id="2147308519" r:id="rId19"/>
    <p:sldId id="21473085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alston" initials="AR" lastIdx="1" clrIdx="0">
    <p:extLst>
      <p:ext uri="{19B8F6BF-5375-455C-9EA6-DF929625EA0E}">
        <p15:presenceInfo xmlns:p15="http://schemas.microsoft.com/office/powerpoint/2012/main" userId="S::anna@duarte.com::1612eb2a-5757-4423-9d61-76f6eec55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A3B"/>
    <a:srgbClr val="000000"/>
    <a:srgbClr val="121420"/>
    <a:srgbClr val="24262A"/>
    <a:srgbClr val="74BE04"/>
    <a:srgbClr val="4CB6E6"/>
    <a:srgbClr val="00C1D5"/>
    <a:srgbClr val="525F2D"/>
    <a:srgbClr val="0091DA"/>
    <a:srgbClr val="677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0" autoAdjust="0"/>
    <p:restoredTop sz="95015" autoAdjust="0"/>
  </p:normalViewPr>
  <p:slideViewPr>
    <p:cSldViewPr snapToGrid="0">
      <p:cViewPr varScale="1">
        <p:scale>
          <a:sx n="98" d="100"/>
          <a:sy n="98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57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8370C70-B62C-6749-B186-F3C70D9D10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1FD37C-28A9-E440-BDEF-1FBED24421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144CF-6AF8-9D4F-B4B3-3A9FAAA6B301}" type="datetimeFigureOut">
              <a:rPr kumimoji="1" lang="zh-TW" altLang="en-US" smtClean="0"/>
              <a:t>2022/10/21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BBB864-F11D-6046-B09C-166A147CD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30639F-4042-FA44-80FD-3C46A63630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B264-8329-6341-A964-89843855559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9467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29C1-9E2D-4E7A-8E4A-687F1AA002DC}" type="datetimeFigureOut">
              <a:rPr lang="en-US" smtClean="0">
                <a:latin typeface="Metropolis" panose="00000500000000000000" pitchFamily="2" charset="0"/>
                <a:ea typeface="Microsoft JhengHei" panose="020B0604030504040204" pitchFamily="34" charset="-120"/>
              </a:rPr>
              <a:t>10/21/22</a:t>
            </a:fld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9D8A1-0728-4B3F-A56A-AFB32643A16A}" type="slidenum">
              <a:rPr lang="en-US" smtClean="0">
                <a:latin typeface="Metropolis" panose="00000500000000000000" pitchFamily="2" charset="0"/>
                <a:ea typeface="Microsoft JhengHei" panose="020B0604030504040204" pitchFamily="34" charset="-120"/>
              </a:rPr>
              <a:t>‹#›</a:t>
            </a:fld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315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/q </a:t>
            </a:r>
            <a:r>
              <a:rPr kumimoji="1" lang="en-US" altLang="zh-TW" dirty="0" err="1"/>
              <a:t>silient</a:t>
            </a:r>
            <a:r>
              <a:rPr kumimoji="1" lang="en-US" altLang="zh-TW" dirty="0"/>
              <a:t> install</a:t>
            </a:r>
          </a:p>
          <a:p>
            <a:r>
              <a:rPr kumimoji="1" lang="zh-TW" altLang="en-US" dirty="0"/>
              <a:t>台大是用指令搭配</a:t>
            </a:r>
            <a:r>
              <a:rPr kumimoji="1" lang="en-US" altLang="zh-TW" dirty="0"/>
              <a:t>logon script</a:t>
            </a:r>
          </a:p>
          <a:p>
            <a:r>
              <a:rPr kumimoji="1" lang="zh-TW" altLang="en-US" dirty="0"/>
              <a:t>也可以透過</a:t>
            </a:r>
            <a:r>
              <a:rPr kumimoji="1" lang="en-US" altLang="zh-TW" dirty="0"/>
              <a:t>SCCM</a:t>
            </a:r>
            <a:r>
              <a:rPr kumimoji="1" lang="zh-TW" altLang="en-US" dirty="0"/>
              <a:t>安裝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4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7030A0"/>
                </a:solidFill>
              </a:rPr>
              <a:t>vSphere Client – Menu: Hosts &amp; Clusters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err="1">
                <a:solidFill>
                  <a:srgbClr val="7030A0"/>
                </a:solidFill>
              </a:rPr>
              <a:t>VMtools</a:t>
            </a:r>
            <a:r>
              <a:rPr lang="en-GB" sz="1200"/>
              <a:t> is not considered an </a:t>
            </a:r>
            <a:r>
              <a:rPr lang="en-GB" sz="1200" b="1">
                <a:solidFill>
                  <a:srgbClr val="7030A0"/>
                </a:solidFill>
              </a:rPr>
              <a:t>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For Version 1: Our </a:t>
            </a:r>
            <a:r>
              <a:rPr lang="en-GB" sz="1200" b="1">
                <a:solidFill>
                  <a:srgbClr val="7030A0"/>
                </a:solidFill>
              </a:rPr>
              <a:t>agent</a:t>
            </a:r>
            <a:r>
              <a:rPr lang="en-GB" sz="1200"/>
              <a:t> is built-in to </a:t>
            </a:r>
            <a:r>
              <a:rPr lang="en-GB" sz="1200" b="1" err="1">
                <a:solidFill>
                  <a:srgbClr val="7030A0"/>
                </a:solidFill>
              </a:rPr>
              <a:t>VMtools</a:t>
            </a:r>
            <a:endParaRPr lang="en-GB" sz="1200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7030A0"/>
                </a:solidFill>
              </a:rPr>
              <a:t>VMware Carbon Black Cloud </a:t>
            </a:r>
            <a:r>
              <a:rPr lang="en-GB" sz="1200"/>
              <a:t>communicates with one single </a:t>
            </a:r>
            <a:r>
              <a:rPr lang="en-GB" sz="1200" b="1">
                <a:solidFill>
                  <a:srgbClr val="7030A0"/>
                </a:solidFill>
              </a:rPr>
              <a:t>Appliance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That </a:t>
            </a:r>
            <a:r>
              <a:rPr lang="en-GB" sz="1200" b="1">
                <a:solidFill>
                  <a:srgbClr val="7030A0"/>
                </a:solidFill>
              </a:rPr>
              <a:t>Appliance</a:t>
            </a:r>
            <a:r>
              <a:rPr lang="en-GB" sz="1200"/>
              <a:t> manages the communication between </a:t>
            </a:r>
            <a:r>
              <a:rPr lang="en-GB" sz="1200" b="1" err="1">
                <a:solidFill>
                  <a:srgbClr val="7030A0"/>
                </a:solidFill>
              </a:rPr>
              <a:t>VMtools</a:t>
            </a:r>
            <a:r>
              <a:rPr lang="en-GB" sz="1200"/>
              <a:t> and </a:t>
            </a:r>
            <a:r>
              <a:rPr lang="en-GB" sz="1200" b="1">
                <a:solidFill>
                  <a:srgbClr val="7030A0"/>
                </a:solidFill>
              </a:rPr>
              <a:t>VMware Carbon Black Cloud</a:t>
            </a:r>
            <a:r>
              <a:rPr lang="en-GB">
                <a:solidFill>
                  <a:srgbClr val="7030A0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We are </a:t>
            </a:r>
            <a:r>
              <a:rPr lang="en-GB" sz="1200" b="1">
                <a:solidFill>
                  <a:schemeClr val="accent1"/>
                </a:solidFill>
              </a:rPr>
              <a:t>solving the problems </a:t>
            </a:r>
            <a:r>
              <a:rPr lang="en-GB" sz="1200"/>
              <a:t>the from it </a:t>
            </a:r>
            <a:r>
              <a:rPr lang="en-GB" sz="1200" b="1">
                <a:solidFill>
                  <a:srgbClr val="00B0F0"/>
                </a:solidFill>
              </a:rPr>
              <a:t>IT admin</a:t>
            </a:r>
            <a:r>
              <a:rPr lang="en-GB" sz="1200"/>
              <a:t>, to </a:t>
            </a:r>
            <a:r>
              <a:rPr lang="en-GB" sz="1200" b="1">
                <a:solidFill>
                  <a:schemeClr val="accent1"/>
                </a:solidFill>
              </a:rPr>
              <a:t>CISO </a:t>
            </a:r>
            <a:r>
              <a:rPr lang="en-GB" sz="1200">
                <a:solidFill>
                  <a:schemeClr val="tx2">
                    <a:lumMod val="50000"/>
                  </a:schemeClr>
                </a:solidFill>
              </a:rPr>
              <a:t>and the </a:t>
            </a:r>
            <a:r>
              <a:rPr lang="en-GB" sz="1200" b="1">
                <a:solidFill>
                  <a:schemeClr val="accent1"/>
                </a:solidFill>
              </a:rPr>
              <a:t>CIO</a:t>
            </a:r>
            <a:r>
              <a:rPr lang="en-GB" sz="1200">
                <a:solidFill>
                  <a:srgbClr val="7030A0"/>
                </a:solidFill>
              </a:rPr>
              <a:t> </a:t>
            </a:r>
            <a:r>
              <a:rPr lang="en-GB" sz="1200"/>
              <a:t>wants to solve.</a:t>
            </a:r>
          </a:p>
          <a:p>
            <a:pPr marL="285750" indent="-285750">
              <a:buFontTx/>
              <a:buChar char="-"/>
            </a:pPr>
            <a:r>
              <a:rPr lang="en-GB" sz="1200" b="1">
                <a:solidFill>
                  <a:schemeClr val="accent1"/>
                </a:solidFill>
              </a:rPr>
              <a:t>Reduce load </a:t>
            </a:r>
            <a:r>
              <a:rPr lang="en-GB" sz="1200"/>
              <a:t>on workloads and infrastructure. </a:t>
            </a:r>
          </a:p>
          <a:p>
            <a:pPr marL="285750" indent="-285750">
              <a:buFontTx/>
              <a:buChar char="-"/>
            </a:pPr>
            <a:r>
              <a:rPr lang="en-GB" sz="1200" b="1">
                <a:solidFill>
                  <a:schemeClr val="accent1"/>
                </a:solidFill>
              </a:rPr>
              <a:t>Reduce complexity </a:t>
            </a:r>
            <a:r>
              <a:rPr lang="en-GB" sz="1200">
                <a:solidFill>
                  <a:schemeClr val="tx2">
                    <a:lumMod val="50000"/>
                  </a:schemeClr>
                </a:solidFill>
              </a:rPr>
              <a:t>and </a:t>
            </a:r>
            <a:r>
              <a:rPr lang="en-GB" sz="1200" b="1">
                <a:solidFill>
                  <a:schemeClr val="accent1"/>
                </a:solidFill>
              </a:rPr>
              <a:t>adding visibility </a:t>
            </a:r>
            <a:r>
              <a:rPr lang="en-GB" sz="1200"/>
              <a:t>in the security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Our deployment mechanism is </a:t>
            </a:r>
            <a:r>
              <a:rPr lang="en-GB" sz="1200" b="1">
                <a:solidFill>
                  <a:schemeClr val="accent1"/>
                </a:solidFill>
              </a:rPr>
              <a:t>Unique</a:t>
            </a:r>
            <a:endParaRPr lang="en-GB" sz="1200">
              <a:solidFill>
                <a:schemeClr val="accent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B9215-63E8-C949-AABE-97AE5731B1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7030A0"/>
                </a:solidFill>
              </a:rPr>
              <a:t>vSphere Client – Menu: Hosts &amp; Clusters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err="1">
                <a:solidFill>
                  <a:srgbClr val="7030A0"/>
                </a:solidFill>
              </a:rPr>
              <a:t>VMtools</a:t>
            </a:r>
            <a:r>
              <a:rPr lang="en-GB" sz="1200"/>
              <a:t> is not considered an </a:t>
            </a:r>
            <a:r>
              <a:rPr lang="en-GB" sz="1200" b="1">
                <a:solidFill>
                  <a:srgbClr val="7030A0"/>
                </a:solidFill>
              </a:rPr>
              <a:t>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For Version 1: Our </a:t>
            </a:r>
            <a:r>
              <a:rPr lang="en-GB" sz="1200" b="1">
                <a:solidFill>
                  <a:srgbClr val="7030A0"/>
                </a:solidFill>
              </a:rPr>
              <a:t>agent</a:t>
            </a:r>
            <a:r>
              <a:rPr lang="en-GB" sz="1200"/>
              <a:t> is built-in to </a:t>
            </a:r>
            <a:r>
              <a:rPr lang="en-GB" sz="1200" b="1" err="1">
                <a:solidFill>
                  <a:srgbClr val="7030A0"/>
                </a:solidFill>
              </a:rPr>
              <a:t>VMtools</a:t>
            </a:r>
            <a:endParaRPr lang="en-GB" sz="1200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7030A0"/>
                </a:solidFill>
              </a:rPr>
              <a:t>VMware Carbon Black Cloud </a:t>
            </a:r>
            <a:r>
              <a:rPr lang="en-GB" sz="1200"/>
              <a:t>communicates with one single </a:t>
            </a:r>
            <a:r>
              <a:rPr lang="en-GB" sz="1200" b="1">
                <a:solidFill>
                  <a:srgbClr val="7030A0"/>
                </a:solidFill>
              </a:rPr>
              <a:t>Appliance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That </a:t>
            </a:r>
            <a:r>
              <a:rPr lang="en-GB" sz="1200" b="1">
                <a:solidFill>
                  <a:srgbClr val="7030A0"/>
                </a:solidFill>
              </a:rPr>
              <a:t>Appliance</a:t>
            </a:r>
            <a:r>
              <a:rPr lang="en-GB" sz="1200"/>
              <a:t> manages the communication between </a:t>
            </a:r>
            <a:r>
              <a:rPr lang="en-GB" sz="1200" b="1" err="1">
                <a:solidFill>
                  <a:srgbClr val="7030A0"/>
                </a:solidFill>
              </a:rPr>
              <a:t>VMtools</a:t>
            </a:r>
            <a:r>
              <a:rPr lang="en-GB" sz="1200"/>
              <a:t> and </a:t>
            </a:r>
            <a:r>
              <a:rPr lang="en-GB" sz="1200" b="1">
                <a:solidFill>
                  <a:srgbClr val="7030A0"/>
                </a:solidFill>
              </a:rPr>
              <a:t>VMware Carbon Black Cloud</a:t>
            </a:r>
            <a:r>
              <a:rPr lang="en-GB">
                <a:solidFill>
                  <a:srgbClr val="7030A0"/>
                </a:solidFill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We are </a:t>
            </a:r>
            <a:r>
              <a:rPr lang="en-GB" sz="1200" b="1">
                <a:solidFill>
                  <a:schemeClr val="accent1"/>
                </a:solidFill>
              </a:rPr>
              <a:t>solving the problems </a:t>
            </a:r>
            <a:r>
              <a:rPr lang="en-GB" sz="1200"/>
              <a:t>the from it </a:t>
            </a:r>
            <a:r>
              <a:rPr lang="en-GB" sz="1200" b="1">
                <a:solidFill>
                  <a:srgbClr val="00B0F0"/>
                </a:solidFill>
              </a:rPr>
              <a:t>IT admin</a:t>
            </a:r>
            <a:r>
              <a:rPr lang="en-GB" sz="1200"/>
              <a:t>, to </a:t>
            </a:r>
            <a:r>
              <a:rPr lang="en-GB" sz="1200" b="1">
                <a:solidFill>
                  <a:schemeClr val="accent1"/>
                </a:solidFill>
              </a:rPr>
              <a:t>CISO </a:t>
            </a:r>
            <a:r>
              <a:rPr lang="en-GB" sz="1200">
                <a:solidFill>
                  <a:schemeClr val="tx2">
                    <a:lumMod val="50000"/>
                  </a:schemeClr>
                </a:solidFill>
              </a:rPr>
              <a:t>and the </a:t>
            </a:r>
            <a:r>
              <a:rPr lang="en-GB" sz="1200" b="1">
                <a:solidFill>
                  <a:schemeClr val="accent1"/>
                </a:solidFill>
              </a:rPr>
              <a:t>CIO</a:t>
            </a:r>
            <a:r>
              <a:rPr lang="en-GB" sz="1200">
                <a:solidFill>
                  <a:srgbClr val="7030A0"/>
                </a:solidFill>
              </a:rPr>
              <a:t> </a:t>
            </a:r>
            <a:r>
              <a:rPr lang="en-GB" sz="1200"/>
              <a:t>wants to solve.</a:t>
            </a:r>
          </a:p>
          <a:p>
            <a:pPr marL="285750" indent="-285750">
              <a:buFontTx/>
              <a:buChar char="-"/>
            </a:pPr>
            <a:r>
              <a:rPr lang="en-GB" sz="1200" b="1">
                <a:solidFill>
                  <a:schemeClr val="accent1"/>
                </a:solidFill>
              </a:rPr>
              <a:t>Reduce load </a:t>
            </a:r>
            <a:r>
              <a:rPr lang="en-GB" sz="1200"/>
              <a:t>on workloads and infrastructure. </a:t>
            </a:r>
          </a:p>
          <a:p>
            <a:pPr marL="285750" indent="-285750">
              <a:buFontTx/>
              <a:buChar char="-"/>
            </a:pPr>
            <a:r>
              <a:rPr lang="en-GB" sz="1200" b="1">
                <a:solidFill>
                  <a:schemeClr val="accent1"/>
                </a:solidFill>
              </a:rPr>
              <a:t>Reduce complexity </a:t>
            </a:r>
            <a:r>
              <a:rPr lang="en-GB" sz="1200">
                <a:solidFill>
                  <a:schemeClr val="tx2">
                    <a:lumMod val="50000"/>
                  </a:schemeClr>
                </a:solidFill>
              </a:rPr>
              <a:t>and </a:t>
            </a:r>
            <a:r>
              <a:rPr lang="en-GB" sz="1200" b="1">
                <a:solidFill>
                  <a:schemeClr val="accent1"/>
                </a:solidFill>
              </a:rPr>
              <a:t>adding visibility </a:t>
            </a:r>
            <a:r>
              <a:rPr lang="en-GB" sz="1200"/>
              <a:t>in the security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Our deployment mechanism is </a:t>
            </a:r>
            <a:r>
              <a:rPr lang="en-GB" sz="1200" b="1">
                <a:solidFill>
                  <a:schemeClr val="accent1"/>
                </a:solidFill>
              </a:rPr>
              <a:t>Unique</a:t>
            </a:r>
            <a:endParaRPr lang="en-GB" sz="1200">
              <a:solidFill>
                <a:schemeClr val="accent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B9215-63E8-C949-AABE-97AE5731B1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What additional attributes of VM would you like to see in the inventory view? Why?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A52DB6-2039-4C52-BB92-0EC352C395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1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145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7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9407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023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152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54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6510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0700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2210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53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1101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7254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8900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363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424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757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412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586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222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870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151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653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58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20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6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3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8">
                <a:solidFill>
                  <a:schemeClr val="accent4"/>
                </a:solidFill>
                <a:latin typeface="+mn-lt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194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4" y="2225997"/>
            <a:ext cx="3022640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3605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80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4453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logo">
  <p:cSld name="1_Blank with logo">
    <p:bg>
      <p:bgPr>
        <a:solidFill>
          <a:srgbClr val="0C0C0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12039600" y="0"/>
            <a:ext cx="152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6">
              <a:solidFill>
                <a:srgbClr val="FFFFFF"/>
              </a:solidFill>
              <a:latin typeface="Metropolis" panose="00000500000000000000" pitchFamily="50" charset="0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6">
              <a:solidFill>
                <a:srgbClr val="FFFFFF"/>
              </a:solidFill>
              <a:latin typeface="Metropolis" panose="00000500000000000000" pitchFamily="50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497635"/>
      </p:ext>
    </p:extLst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5"/>
          <p:cNvSpPr/>
          <p:nvPr/>
        </p:nvSpPr>
        <p:spPr>
          <a:xfrm rot="2700000">
            <a:off x="1531795" y="-2581344"/>
            <a:ext cx="3206955" cy="962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600" extrusionOk="0">
                <a:moveTo>
                  <a:pt x="24" y="7184"/>
                </a:moveTo>
                <a:lnTo>
                  <a:pt x="21569" y="0"/>
                </a:lnTo>
                <a:lnTo>
                  <a:pt x="21569" y="18830"/>
                </a:lnTo>
                <a:lnTo>
                  <a:pt x="21580" y="18871"/>
                </a:lnTo>
                <a:cubicBezTo>
                  <a:pt x="21600" y="19616"/>
                  <a:pt x="21560" y="20322"/>
                  <a:pt x="21579" y="21067"/>
                </a:cubicBezTo>
                <a:lnTo>
                  <a:pt x="13273" y="21600"/>
                </a:lnTo>
                <a:lnTo>
                  <a:pt x="0" y="17174"/>
                </a:lnTo>
                <a:lnTo>
                  <a:pt x="24" y="17166"/>
                </a:lnTo>
                <a:lnTo>
                  <a:pt x="24" y="7184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" name="Freeform: Shape 41"/>
          <p:cNvSpPr/>
          <p:nvPr/>
        </p:nvSpPr>
        <p:spPr>
          <a:xfrm rot="2700000">
            <a:off x="1633010" y="1229960"/>
            <a:ext cx="3535792" cy="751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3346"/>
                </a:lnTo>
                <a:lnTo>
                  <a:pt x="4313" y="21600"/>
                </a:lnTo>
                <a:lnTo>
                  <a:pt x="0" y="195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</a:gsLst>
            <a:lin ang="4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6594664" y="1582578"/>
            <a:ext cx="4997706" cy="123444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94664" y="2867280"/>
            <a:ext cx="5117787" cy="416405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6594664" y="4737425"/>
            <a:ext cx="3658554" cy="35560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800"/>
              </a:spcBef>
              <a:buClrTx/>
              <a:buSzTx/>
              <a:buFontTx/>
              <a:buNone/>
              <a:defRPr sz="1600"/>
            </a:lvl1pPr>
          </a:lstStyle>
          <a:p>
            <a:r>
              <a:t>Speaker Name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94664" y="5138746"/>
            <a:ext cx="3658554" cy="35560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1600"/>
            </a:lvl1pPr>
          </a:lstStyle>
          <a:p>
            <a:r>
              <a:t>Role / Division at VMware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594664" y="5494347"/>
            <a:ext cx="3658554" cy="26722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1200"/>
            </a:lvl1pPr>
          </a:lstStyle>
          <a:p>
            <a:r>
              <a:t>Date</a:t>
            </a:r>
          </a:p>
        </p:txBody>
      </p:sp>
      <p:grpSp>
        <p:nvGrpSpPr>
          <p:cNvPr id="34" name="Group 16"/>
          <p:cNvGrpSpPr/>
          <p:nvPr/>
        </p:nvGrpSpPr>
        <p:grpSpPr>
          <a:xfrm>
            <a:off x="611718" y="6448907"/>
            <a:ext cx="1181160" cy="182890"/>
            <a:chOff x="-7" y="0"/>
            <a:chExt cx="1181159" cy="182889"/>
          </a:xfrm>
        </p:grpSpPr>
        <p:sp>
          <p:nvSpPr>
            <p:cNvPr id="27" name="Freeform 6"/>
            <p:cNvSpPr/>
            <p:nvPr/>
          </p:nvSpPr>
          <p:spPr>
            <a:xfrm>
              <a:off x="454172" y="3578"/>
              <a:ext cx="250145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8" name="Freeform 7"/>
            <p:cNvSpPr/>
            <p:nvPr/>
          </p:nvSpPr>
          <p:spPr>
            <a:xfrm>
              <a:off x="884974" y="3578"/>
              <a:ext cx="96846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9" name="Freeform 8"/>
            <p:cNvSpPr/>
            <p:nvPr/>
          </p:nvSpPr>
          <p:spPr>
            <a:xfrm>
              <a:off x="979645" y="3578"/>
              <a:ext cx="158514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30" name="Freeform 9"/>
            <p:cNvSpPr/>
            <p:nvPr/>
          </p:nvSpPr>
          <p:spPr>
            <a:xfrm>
              <a:off x="704315" y="3578"/>
              <a:ext cx="149827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31" name="Freeform 10"/>
            <p:cNvSpPr/>
            <p:nvPr/>
          </p:nvSpPr>
          <p:spPr>
            <a:xfrm>
              <a:off x="-8" y="-1"/>
              <a:ext cx="443758" cy="18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32" name="Freeform 11"/>
            <p:cNvSpPr/>
            <p:nvPr/>
          </p:nvSpPr>
          <p:spPr>
            <a:xfrm>
              <a:off x="1140328" y="3578"/>
              <a:ext cx="40824" cy="4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33" name="Freeform 12"/>
            <p:cNvSpPr/>
            <p:nvPr/>
          </p:nvSpPr>
          <p:spPr>
            <a:xfrm>
              <a:off x="1152487" y="13997"/>
              <a:ext cx="17374" cy="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3F3F3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35" name="TextBox 31"/>
          <p:cNvSpPr txBox="1"/>
          <p:nvPr/>
        </p:nvSpPr>
        <p:spPr>
          <a:xfrm>
            <a:off x="2074133" y="6536163"/>
            <a:ext cx="9346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©2020 VMware, Inc.</a:t>
            </a:r>
          </a:p>
        </p:txBody>
      </p:sp>
      <p:sp>
        <p:nvSpPr>
          <p:cNvPr id="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42393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55"/>
          <p:cNvSpPr txBox="1"/>
          <p:nvPr/>
        </p:nvSpPr>
        <p:spPr>
          <a:xfrm>
            <a:off x="608171" y="1261594"/>
            <a:ext cx="19343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>
                <a:solidFill>
                  <a:schemeClr val="accent2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Agenda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2894765" y="1359907"/>
            <a:ext cx="7317108" cy="4322785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buFont typeface="Helvetica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1800"/>
              </a:spcBef>
              <a:buClr>
                <a:schemeClr val="accent2"/>
              </a:buClr>
              <a:buFont typeface="Helvetica"/>
              <a:buChar char="​"/>
              <a:defRPr>
                <a:solidFill>
                  <a:schemeClr val="accent4"/>
                </a:solidFill>
              </a:defRPr>
            </a:lvl2pPr>
            <a:lvl3pPr marL="0" indent="0">
              <a:spcBef>
                <a:spcPts val="1800"/>
              </a:spcBef>
              <a:buClr>
                <a:schemeClr val="accent2"/>
              </a:buClr>
              <a:buSzTx/>
              <a:buFont typeface="Helvetica"/>
              <a:buNone/>
              <a:defRPr>
                <a:solidFill>
                  <a:schemeClr val="accent4"/>
                </a:solidFill>
              </a:defRPr>
            </a:lvl3pPr>
            <a:lvl4pPr marL="342900" indent="0">
              <a:spcBef>
                <a:spcPts val="1800"/>
              </a:spcBef>
              <a:buClr>
                <a:schemeClr val="accent2"/>
              </a:buClr>
              <a:buFont typeface="Helvetica"/>
              <a:buChar char="​"/>
              <a:defRPr>
                <a:solidFill>
                  <a:schemeClr val="accent4"/>
                </a:solidFill>
              </a:defRPr>
            </a:lvl4pPr>
            <a:lvl5pPr marL="342900" indent="0">
              <a:spcBef>
                <a:spcPts val="1800"/>
              </a:spcBef>
              <a:buClr>
                <a:schemeClr val="accent2"/>
              </a:buClr>
              <a:buFont typeface="Helvetica"/>
              <a:buChar char="​"/>
              <a:defRPr>
                <a:solidFill>
                  <a:schemeClr val="accent4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25646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589260" y="938792"/>
            <a:ext cx="6429302" cy="12293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Click to Add Text</a:t>
            </a:r>
          </a:p>
        </p:txBody>
      </p:sp>
      <p:sp>
        <p:nvSpPr>
          <p:cNvPr id="5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123" y="2270786"/>
            <a:ext cx="6410072" cy="700884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chemeClr val="accent4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Freeform: Shape 35"/>
          <p:cNvSpPr/>
          <p:nvPr/>
        </p:nvSpPr>
        <p:spPr>
          <a:xfrm rot="2700000">
            <a:off x="7249834" y="-1004994"/>
            <a:ext cx="3505684" cy="10675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73"/>
                </a:moveTo>
                <a:lnTo>
                  <a:pt x="5702" y="0"/>
                </a:lnTo>
                <a:lnTo>
                  <a:pt x="21600" y="5222"/>
                </a:lnTo>
                <a:lnTo>
                  <a:pt x="21600" y="14505"/>
                </a:lnTo>
                <a:lnTo>
                  <a:pt x="0" y="21600"/>
                </a:lnTo>
                <a:lnTo>
                  <a:pt x="0" y="187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55" name="Freeform: Shape 50"/>
          <p:cNvSpPr/>
          <p:nvPr/>
        </p:nvSpPr>
        <p:spPr>
          <a:xfrm rot="2700000">
            <a:off x="9756495" y="1673891"/>
            <a:ext cx="970554" cy="6486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233"/>
                </a:lnTo>
                <a:lnTo>
                  <a:pt x="21600" y="18367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16000">
                <a:schemeClr val="accent4"/>
              </a:gs>
              <a:gs pos="76000">
                <a:srgbClr val="FFFFFF">
                  <a:alpha val="91000"/>
                </a:srgbClr>
              </a:gs>
              <a:gs pos="94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88649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14762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3021" y="811831"/>
            <a:ext cx="10965544" cy="24774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338155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" y="1600200"/>
            <a:ext cx="5867888" cy="4572002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spcBef>
                <a:spcPts val="2400"/>
              </a:spcBef>
              <a:defRPr sz="1800"/>
            </a:lvl1pPr>
            <a:lvl2pPr marL="480218" indent="-207167">
              <a:spcBef>
                <a:spcPts val="2400"/>
              </a:spcBef>
              <a:defRPr sz="1800"/>
            </a:lvl2pPr>
            <a:lvl3pPr marL="793070" indent="-218395">
              <a:spcBef>
                <a:spcPts val="2400"/>
              </a:spcBef>
              <a:defRPr sz="1800"/>
            </a:lvl3pPr>
            <a:lvl4pPr marL="1053307" indent="-250032">
              <a:spcBef>
                <a:spcPts val="2400"/>
              </a:spcBef>
              <a:defRPr sz="1800"/>
            </a:lvl4pPr>
            <a:lvl5pPr marL="1212055" indent="-207169">
              <a:spcBef>
                <a:spcPts val="2400"/>
              </a:spcBef>
              <a:defRPr sz="18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806123"/>
            <a:ext cx="5638683" cy="911227"/>
          </a:xfrm>
          <a:prstGeom prst="rect">
            <a:avLst/>
          </a:prstGeom>
          <a:solidFill>
            <a:schemeClr val="accent4"/>
          </a:solidFill>
        </p:spPr>
        <p:txBody>
          <a:bodyPr lIns="91438" tIns="91438" rIns="91438" bIns="91438" anchor="ctr"/>
          <a:lstStyle>
            <a:lvl1pPr>
              <a:spcBef>
                <a:spcPts val="18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Click to add header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553320" y="1806123"/>
            <a:ext cx="5638682" cy="911227"/>
          </a:xfrm>
          <a:prstGeom prst="rect">
            <a:avLst/>
          </a:prstGeom>
          <a:solidFill>
            <a:schemeClr val="accent1"/>
          </a:solidFill>
        </p:spPr>
        <p:txBody>
          <a:bodyPr lIns="91438" tIns="91438" rIns="91438" bIns="91438" anchor="ctr"/>
          <a:lstStyle>
            <a:lvl1pPr>
              <a:spcBef>
                <a:spcPts val="18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Click to add header</a:t>
            </a:r>
          </a:p>
        </p:txBody>
      </p:sp>
      <p:sp>
        <p:nvSpPr>
          <p:cNvPr id="93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9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09409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394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102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3352086" y="1600200"/>
            <a:ext cx="8231745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r>
              <a:t>Click to add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-2" y="1600200"/>
            <a:ext cx="2894771" cy="4572000"/>
          </a:xfrm>
          <a:prstGeom prst="rect">
            <a:avLst/>
          </a:prstGeom>
          <a:solidFill>
            <a:schemeClr val="accent2"/>
          </a:solidFill>
        </p:spPr>
        <p:txBody>
          <a:bodyPr lIns="457200" tIns="457200" rIns="457200" bIns="457200"/>
          <a:lstStyle>
            <a:lvl1pPr defTabSz="850391">
              <a:spcBef>
                <a:spcPts val="16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Click to add text
Second level
Third level
Fourth level
Fifth level
Sixth level
Seventh level
Eighth level
Ninth level</a:t>
            </a:r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30369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608171" y="1600200"/>
            <a:ext cx="8231745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1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297233" y="1600200"/>
            <a:ext cx="2894769" cy="4572000"/>
          </a:xfrm>
          <a:prstGeom prst="rect">
            <a:avLst/>
          </a:prstGeom>
          <a:solidFill>
            <a:schemeClr val="accent1"/>
          </a:solidFill>
        </p:spPr>
        <p:txBody>
          <a:bodyPr lIns="457200" tIns="457200" rIns="457200" bIns="457200"/>
          <a:lstStyle>
            <a:lvl1pPr defTabSz="850391">
              <a:spcBef>
                <a:spcPts val="16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Click to add text
Second level
Third level
Fourth level
Fifth level
Sixth level
Seventh level
 Eight level
Ninth level</a:t>
            </a:r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4335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3"/>
          <p:cNvSpPr/>
          <p:nvPr/>
        </p:nvSpPr>
        <p:spPr>
          <a:xfrm>
            <a:off x="1" y="1600200"/>
            <a:ext cx="7925276" cy="457095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800">
                <a:solidFill>
                  <a:schemeClr val="accent2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122" name="Straight Connector 72"/>
          <p:cNvSpPr/>
          <p:nvPr/>
        </p:nvSpPr>
        <p:spPr>
          <a:xfrm>
            <a:off x="8382596" y="1608667"/>
            <a:ext cx="3809406" cy="2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Click to Add One Lin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One Line Title</a:t>
            </a:r>
          </a:p>
        </p:txBody>
      </p:sp>
      <p:sp>
        <p:nvSpPr>
          <p:cNvPr id="124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596" y="1600200"/>
            <a:ext cx="3809404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1800"/>
            </a:lvl1pPr>
            <a:lvl2pPr marL="480218" indent="-207167">
              <a:spcBef>
                <a:spcPts val="1800"/>
              </a:spcBef>
              <a:defRPr sz="1800"/>
            </a:lvl2pPr>
            <a:lvl3pPr marL="793070" indent="-218395">
              <a:spcBef>
                <a:spcPts val="1800"/>
              </a:spcBef>
              <a:defRPr sz="1800"/>
            </a:lvl3pPr>
            <a:lvl4pPr marL="1053307" indent="-250032">
              <a:spcBef>
                <a:spcPts val="1800"/>
              </a:spcBef>
              <a:defRPr sz="1800"/>
            </a:lvl4pPr>
            <a:lvl5pPr marL="1212055" indent="-207169">
              <a:spcBef>
                <a:spcPts val="1800"/>
              </a:spcBef>
              <a:defRPr sz="18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3605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: Shape 21"/>
          <p:cNvSpPr/>
          <p:nvPr/>
        </p:nvSpPr>
        <p:spPr>
          <a:xfrm rot="2700000">
            <a:off x="500610" y="-2251805"/>
            <a:ext cx="2891748" cy="8397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435"/>
                </a:moveTo>
                <a:lnTo>
                  <a:pt x="10386" y="3858"/>
                </a:lnTo>
                <a:lnTo>
                  <a:pt x="21587" y="0"/>
                </a:lnTo>
                <a:lnTo>
                  <a:pt x="21587" y="21412"/>
                </a:lnTo>
                <a:lnTo>
                  <a:pt x="21600" y="21458"/>
                </a:lnTo>
                <a:lnTo>
                  <a:pt x="21600" y="21600"/>
                </a:lnTo>
                <a:lnTo>
                  <a:pt x="19020" y="20711"/>
                </a:lnTo>
                <a:lnTo>
                  <a:pt x="0" y="14160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140" name="Group 13"/>
          <p:cNvGrpSpPr/>
          <p:nvPr/>
        </p:nvGrpSpPr>
        <p:grpSpPr>
          <a:xfrm>
            <a:off x="611718" y="6448907"/>
            <a:ext cx="1181160" cy="182890"/>
            <a:chOff x="-7" y="0"/>
            <a:chExt cx="1181159" cy="182889"/>
          </a:xfrm>
        </p:grpSpPr>
        <p:sp>
          <p:nvSpPr>
            <p:cNvPr id="133" name="Freeform 6"/>
            <p:cNvSpPr/>
            <p:nvPr/>
          </p:nvSpPr>
          <p:spPr>
            <a:xfrm>
              <a:off x="454172" y="3578"/>
              <a:ext cx="250145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4" name="Freeform 7"/>
            <p:cNvSpPr/>
            <p:nvPr/>
          </p:nvSpPr>
          <p:spPr>
            <a:xfrm>
              <a:off x="884974" y="3578"/>
              <a:ext cx="96846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5" name="Freeform 8"/>
            <p:cNvSpPr/>
            <p:nvPr/>
          </p:nvSpPr>
          <p:spPr>
            <a:xfrm>
              <a:off x="979645" y="3578"/>
              <a:ext cx="158514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6" name="Freeform 9"/>
            <p:cNvSpPr/>
            <p:nvPr/>
          </p:nvSpPr>
          <p:spPr>
            <a:xfrm>
              <a:off x="704315" y="3578"/>
              <a:ext cx="149827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7" name="Freeform 10"/>
            <p:cNvSpPr/>
            <p:nvPr/>
          </p:nvSpPr>
          <p:spPr>
            <a:xfrm>
              <a:off x="-8" y="-1"/>
              <a:ext cx="443758" cy="18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8" name="Freeform 11"/>
            <p:cNvSpPr/>
            <p:nvPr/>
          </p:nvSpPr>
          <p:spPr>
            <a:xfrm>
              <a:off x="1140328" y="3578"/>
              <a:ext cx="40824" cy="4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39" name="Freeform 12"/>
            <p:cNvSpPr/>
            <p:nvPr/>
          </p:nvSpPr>
          <p:spPr>
            <a:xfrm>
              <a:off x="1152487" y="13997"/>
              <a:ext cx="17374" cy="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41" name="TextBox 25"/>
          <p:cNvSpPr txBox="1"/>
          <p:nvPr/>
        </p:nvSpPr>
        <p:spPr>
          <a:xfrm>
            <a:off x="2074133" y="6536163"/>
            <a:ext cx="9346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90000"/>
              </a:lnSpc>
              <a:defRPr sz="800"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©2020 VMware, Inc.</a:t>
            </a:r>
          </a:p>
        </p:txBody>
      </p:sp>
      <p:sp>
        <p:nvSpPr>
          <p:cNvPr id="142" name="TextBox 3"/>
          <p:cNvSpPr txBox="1"/>
          <p:nvPr/>
        </p:nvSpPr>
        <p:spPr>
          <a:xfrm>
            <a:off x="7124768" y="4133698"/>
            <a:ext cx="35864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600"/>
              </a:spcBef>
              <a:defRPr sz="5000">
                <a:solidFill>
                  <a:schemeClr val="accent2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Thank You</a:t>
            </a:r>
          </a:p>
        </p:txBody>
      </p:sp>
      <p:sp>
        <p:nvSpPr>
          <p:cNvPr id="143" name="Freeform: Shape 27"/>
          <p:cNvSpPr/>
          <p:nvPr/>
        </p:nvSpPr>
        <p:spPr>
          <a:xfrm rot="18900000">
            <a:off x="-1253766" y="2913755"/>
            <a:ext cx="6374448" cy="90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069" y="0"/>
                </a:lnTo>
                <a:close/>
              </a:path>
            </a:pathLst>
          </a:custGeom>
          <a:gradFill>
            <a:gsLst>
              <a:gs pos="16000">
                <a:schemeClr val="accent4"/>
              </a:gs>
              <a:gs pos="76000">
                <a:srgbClr val="FFFFFF">
                  <a:alpha val="91000"/>
                </a:srgbClr>
              </a:gs>
              <a:gs pos="94000">
                <a:srgbClr val="FFFFFF"/>
              </a:gs>
            </a:gsLst>
            <a:lin ang="7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600"/>
              </a:spcBef>
              <a:defRPr sz="1200"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1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98880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8246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spcBef>
                <a:spcPts val="300"/>
              </a:spcBef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6pPr>
            <a:lvl7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7pPr>
            <a:lvl8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8pPr>
            <a:lvl9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354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4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5168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8002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2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6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5813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0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0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7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gradFill>
          <a:gsLst>
            <a:gs pos="57000">
              <a:srgbClr val="000B16"/>
            </a:gs>
            <a:gs pos="0">
              <a:srgbClr val="00356A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509" y="6032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4500"/>
            <a:ext cx="10972801" cy="4466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>
                <a:latin typeface="Metropolis" panose="00000500000000000000" pitchFamily="2" charset="0"/>
                <a:ea typeface="Microsoft JhengHei" panose="020B0604030504040204" pitchFamily="34" charset="-120"/>
              </a:rPr>
              <a:t>‹#›</a:t>
            </a:fld>
            <a:endParaRPr lang="en-US">
              <a:latin typeface="Metropolis" panose="00000500000000000000" pitchFamily="2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54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  <p:sldLayoutId id="2147483923" r:id="rId3"/>
    <p:sldLayoutId id="2147483926" r:id="rId4"/>
    <p:sldLayoutId id="2147483928" r:id="rId5"/>
    <p:sldLayoutId id="214748393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4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2"/>
        </a:buClr>
        <a:buSzPct val="90000"/>
        <a:buFont typeface="+mj-lt"/>
        <a:buAutoNum type="arabicPeriod"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accent4"/>
        </a:buClr>
        <a:buSzPct val="90000"/>
        <a:buFont typeface="+mj-lt"/>
        <a:buAutoNum type="alphaLcPeriod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accent2"/>
        </a:buClr>
        <a:buSzPct val="90000"/>
        <a:buFont typeface="+mj-lt"/>
        <a:buAutoNum type="alphaUcPeriod"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3191">
          <p15:clr>
            <a:srgbClr val="F26B43"/>
          </p15:clr>
        </p15:guide>
        <p15:guide id="3" orient="horz" pos="1728">
          <p15:clr>
            <a:srgbClr val="F26B43"/>
          </p15:clr>
        </p15:guide>
        <p15:guide id="4" orient="horz" pos="15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1296">
          <p15:clr>
            <a:srgbClr val="F26B43"/>
          </p15:clr>
        </p15:guide>
        <p15:guide id="7" orient="horz" pos="2376">
          <p15:clr>
            <a:srgbClr val="F26B43"/>
          </p15:clr>
        </p15:guide>
        <p15:guide id="8" orient="horz" pos="1944">
          <p15:clr>
            <a:srgbClr val="F26B43"/>
          </p15:clr>
        </p15:guide>
        <p15:guide id="9" orient="horz" pos="2160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808">
          <p15:clr>
            <a:srgbClr val="F26B43"/>
          </p15:clr>
        </p15:guide>
        <p15:guide id="12" orient="horz" pos="3024">
          <p15:clr>
            <a:srgbClr val="F26B43"/>
          </p15:clr>
        </p15:guide>
        <p15:guide id="13" orient="horz" pos="3240">
          <p15:clr>
            <a:srgbClr val="F26B43"/>
          </p15:clr>
        </p15:guide>
        <p15:guide id="14" orient="horz" pos="3456">
          <p15:clr>
            <a:srgbClr val="F26B43"/>
          </p15:clr>
        </p15:guide>
        <p15:guide id="15" orient="horz" pos="3672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8" pos="2591">
          <p15:clr>
            <a:srgbClr val="F26B43"/>
          </p15:clr>
        </p15:guide>
        <p15:guide id="19" pos="2375">
          <p15:clr>
            <a:srgbClr val="F26B43"/>
          </p15:clr>
        </p15:guide>
        <p15:guide id="20" pos="2135">
          <p15:clr>
            <a:srgbClr val="F26B43"/>
          </p15:clr>
        </p15:guide>
        <p15:guide id="21" pos="2015">
          <p15:clr>
            <a:srgbClr val="F26B43"/>
          </p15:clr>
        </p15:guide>
        <p15:guide id="22" pos="1775">
          <p15:clr>
            <a:srgbClr val="F26B43"/>
          </p15:clr>
        </p15:guide>
        <p15:guide id="23" pos="1559">
          <p15:clr>
            <a:srgbClr val="F26B43"/>
          </p15:clr>
        </p15:guide>
        <p15:guide id="24" pos="1439">
          <p15:clr>
            <a:srgbClr val="F26B43"/>
          </p15:clr>
        </p15:guide>
        <p15:guide id="25" pos="1199">
          <p15:clr>
            <a:srgbClr val="F26B43"/>
          </p15:clr>
        </p15:guide>
        <p15:guide id="26" pos="983">
          <p15:clr>
            <a:srgbClr val="F26B43"/>
          </p15:clr>
        </p15:guide>
        <p15:guide id="27" pos="839">
          <p15:clr>
            <a:srgbClr val="F26B43"/>
          </p15:clr>
        </p15:guide>
        <p15:guide id="28" pos="623">
          <p15:clr>
            <a:srgbClr val="F26B43"/>
          </p15:clr>
        </p15:guide>
        <p15:guide id="29" pos="383">
          <p15:clr>
            <a:srgbClr val="F26B43"/>
          </p15:clr>
        </p15:guide>
        <p15:guide id="30" pos="3311">
          <p15:clr>
            <a:srgbClr val="F26B43"/>
          </p15:clr>
        </p15:guide>
        <p15:guide id="31" pos="3551">
          <p15:clr>
            <a:srgbClr val="F26B43"/>
          </p15:clr>
        </p15:guide>
        <p15:guide id="32" pos="5543">
          <p15:clr>
            <a:srgbClr val="F26B43"/>
          </p15:clr>
        </p15:guide>
        <p15:guide id="33" pos="5663">
          <p15:clr>
            <a:srgbClr val="F26B43"/>
          </p15:clr>
        </p15:guide>
        <p15:guide id="34" pos="5879">
          <p15:clr>
            <a:srgbClr val="F26B43"/>
          </p15:clr>
        </p15:guide>
        <p15:guide id="35" pos="6119">
          <p15:clr>
            <a:srgbClr val="F26B43"/>
          </p15:clr>
        </p15:guide>
        <p15:guide id="36" pos="6263">
          <p15:clr>
            <a:srgbClr val="F26B43"/>
          </p15:clr>
        </p15:guide>
        <p15:guide id="37" pos="6479">
          <p15:clr>
            <a:srgbClr val="F26B43"/>
          </p15:clr>
        </p15:guide>
        <p15:guide id="38" pos="6695">
          <p15:clr>
            <a:srgbClr val="F26B43"/>
          </p15:clr>
        </p15:guide>
        <p15:guide id="39" pos="6839">
          <p15:clr>
            <a:srgbClr val="F26B43"/>
          </p15:clr>
        </p15:guide>
        <p15:guide id="40" pos="7055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  <p15:guide id="45" pos="2735">
          <p15:clr>
            <a:srgbClr val="F26B43"/>
          </p15:clr>
        </p15:guide>
        <p15:guide id="46" pos="2951">
          <p15:clr>
            <a:srgbClr val="F26B43"/>
          </p15:clr>
        </p15:guide>
        <p15:guide id="47" pos="5303">
          <p15:clr>
            <a:srgbClr val="F26B43"/>
          </p15:clr>
        </p15:guide>
        <p15:guide id="48" pos="5063">
          <p15:clr>
            <a:srgbClr val="F26B43"/>
          </p15:clr>
        </p15:guide>
        <p15:guide id="49" pos="4943">
          <p15:clr>
            <a:srgbClr val="F26B43"/>
          </p15:clr>
        </p15:guide>
        <p15:guide id="50" pos="4727">
          <p15:clr>
            <a:srgbClr val="F26B43"/>
          </p15:clr>
        </p15:guide>
        <p15:guide id="51" pos="4487">
          <p15:clr>
            <a:srgbClr val="F26B43"/>
          </p15:clr>
        </p15:guide>
        <p15:guide id="52" pos="3767">
          <p15:clr>
            <a:srgbClr val="F26B43"/>
          </p15:clr>
        </p15:guide>
        <p15:guide id="53" pos="3911">
          <p15:clr>
            <a:srgbClr val="F26B43"/>
          </p15:clr>
        </p15:guide>
        <p15:guide id="54" pos="4367">
          <p15:clr>
            <a:srgbClr val="F26B43"/>
          </p15:clr>
        </p15:guide>
        <p15:guide id="55" pos="412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2980929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41114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7"/>
          <p:cNvGrpSpPr/>
          <p:nvPr/>
        </p:nvGrpSpPr>
        <p:grpSpPr>
          <a:xfrm>
            <a:off x="611718" y="6448907"/>
            <a:ext cx="1181160" cy="182890"/>
            <a:chOff x="-7" y="0"/>
            <a:chExt cx="1181159" cy="182889"/>
          </a:xfrm>
        </p:grpSpPr>
        <p:sp>
          <p:nvSpPr>
            <p:cNvPr id="2" name="Freeform 6"/>
            <p:cNvSpPr/>
            <p:nvPr/>
          </p:nvSpPr>
          <p:spPr>
            <a:xfrm>
              <a:off x="454172" y="3578"/>
              <a:ext cx="250145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3" name="Freeform 7"/>
            <p:cNvSpPr/>
            <p:nvPr/>
          </p:nvSpPr>
          <p:spPr>
            <a:xfrm>
              <a:off x="884974" y="3578"/>
              <a:ext cx="96846" cy="1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4" name="Freeform 8"/>
            <p:cNvSpPr/>
            <p:nvPr/>
          </p:nvSpPr>
          <p:spPr>
            <a:xfrm>
              <a:off x="979645" y="3578"/>
              <a:ext cx="158514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704315" y="3578"/>
              <a:ext cx="149827" cy="17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-8" y="-1"/>
              <a:ext cx="443758" cy="18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1140328" y="3578"/>
              <a:ext cx="40824" cy="4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8" name="Freeform 12"/>
            <p:cNvSpPr/>
            <p:nvPr/>
          </p:nvSpPr>
          <p:spPr>
            <a:xfrm>
              <a:off x="1152487" y="13997"/>
              <a:ext cx="17374" cy="2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0" name="TextBox 33"/>
          <p:cNvSpPr txBox="1"/>
          <p:nvPr/>
        </p:nvSpPr>
        <p:spPr>
          <a:xfrm>
            <a:off x="2074133" y="6536163"/>
            <a:ext cx="9346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90000"/>
              </a:lnSpc>
              <a:defRPr sz="800"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©2020 VMware, Inc.</a:t>
            </a:r>
          </a:p>
        </p:txBody>
      </p:sp>
      <p:sp>
        <p:nvSpPr>
          <p:cNvPr id="11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616665" y="1600200"/>
            <a:ext cx="10975659" cy="457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Click to Add One Line Title"/>
          <p:cNvSpPr txBox="1">
            <a:spLocks noGrp="1"/>
          </p:cNvSpPr>
          <p:nvPr>
            <p:ph type="title" hasCustomPrompt="1"/>
          </p:nvPr>
        </p:nvSpPr>
        <p:spPr>
          <a:xfrm>
            <a:off x="579958" y="412751"/>
            <a:ext cx="11003873" cy="381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Click to Add One Line Title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805039" y="650716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lnSpc>
                <a:spcPct val="90000"/>
              </a:lnSpc>
              <a:defRPr sz="800"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95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Metropolis Light"/>
          <a:ea typeface="Metropolis Light"/>
          <a:cs typeface="Metropolis Light"/>
          <a:sym typeface="Metropolis Light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1pPr>
      <a:lvl2pPr marL="477661" marR="0" indent="-204611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2pPr>
      <a:lvl3pPr marL="787002" marR="0" indent="-212327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–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3pPr>
      <a:lvl4pPr marL="1041400" marR="0" indent="-238125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4pPr>
      <a:lvl5pPr marL="1202190" marR="0" indent="-197304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–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5pPr>
      <a:lvl6pPr marL="228600" marR="0" indent="-228600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AutoNum type="arabicPeriod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6pPr>
      <a:lvl7pPr marL="569912" marR="0" indent="-285750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AutoNum type="alphaLcPeriod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7pPr>
      <a:lvl8pPr marL="812800" marR="0" indent="-238125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AutoNum type="romanLcPeriod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8pPr>
      <a:lvl9pPr marL="284163" marR="0" indent="-284163" algn="l" defTabSz="9144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AutoNum type="alphaUcPeriod"/>
        <a:tabLst/>
        <a:defRPr sz="2000" b="0" i="0" u="none" strike="noStrike" cap="none" spc="0" baseline="0">
          <a:solidFill>
            <a:srgbClr val="3F3F3F"/>
          </a:solidFill>
          <a:uFillTx/>
          <a:latin typeface="Metropolis"/>
          <a:ea typeface="Metropolis"/>
          <a:cs typeface="Metropolis"/>
          <a:sym typeface="Metropolis"/>
        </a:defRPr>
      </a:lvl9pPr>
    </p:bodyStyle>
    <p:other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community.carbonblack.com/t5/Knowledge-Base/Carbon-Black-Cloud-What-Ports-must-be-opened-on-the-Firewall-and/ta-p/36295" TargetMode="External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hyperlink" Target="https://updates2.cdc.carbonblack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11" Type="http://schemas.openxmlformats.org/officeDocument/2006/relationships/hyperlink" Target="https://api-prod05.conferdeploy.net/" TargetMode="External"/><Relationship Id="rId5" Type="http://schemas.microsoft.com/office/2007/relationships/hdphoto" Target="../media/hdphoto2.wdp"/><Relationship Id="rId10" Type="http://schemas.openxmlformats.org/officeDocument/2006/relationships/hyperlink" Target="https://dev-prod05.conferdeploy.net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fense-prod05.conferdeploy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5038" y="650716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 Light"/>
                <a:sym typeface="Metropolis Light"/>
              </a:rPr>
              <a:pPr marL="0" marR="0" lvl="0" indent="0" algn="r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 Light"/>
              <a:sym typeface="Metropolis Light"/>
            </a:endParaRPr>
          </a:p>
        </p:txBody>
      </p:sp>
      <p:sp>
        <p:nvSpPr>
          <p:cNvPr id="169" name="標題 2"/>
          <p:cNvSpPr txBox="1">
            <a:spLocks noGrp="1"/>
          </p:cNvSpPr>
          <p:nvPr>
            <p:ph type="title"/>
          </p:nvPr>
        </p:nvSpPr>
        <p:spPr>
          <a:xfrm>
            <a:off x="576197" y="2310392"/>
            <a:ext cx="6987198" cy="12293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Carbon Black Cloud</a:t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Endpoint &amp; 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Worklaod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部署架構及準備事項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488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F56F8-560A-9443-8A19-552F54E9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Enable via Carbon Black Cloud – Customer Experience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E06368-3487-D44A-BAA1-D2979D31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849355"/>
            <a:ext cx="12188825" cy="51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645124-C796-5240-A43B-E1DBFF3E00C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VM Inventory and Lifecycle Management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42C06-038A-3849-9E94-9E792FB7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Workload Inventory in Carbon Black Cloud 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F799F-9B99-5D43-AEFA-707DD79F4421}"/>
              </a:ext>
            </a:extLst>
          </p:cNvPr>
          <p:cNvSpPr txBox="1"/>
          <p:nvPr/>
        </p:nvSpPr>
        <p:spPr>
          <a:xfrm rot="10800000" flipV="1">
            <a:off x="184006" y="1991654"/>
            <a:ext cx="2549837" cy="1383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33153" indent="-233153">
              <a:spcBef>
                <a:spcPts val="1797"/>
              </a:spcBef>
              <a:buClr>
                <a:schemeClr val="accent4"/>
              </a:buClr>
              <a:buSzPct val="90000"/>
              <a:buFont typeface="Arial" panose="020B0604020202020204" pitchFamily="34" charset="0"/>
              <a:buChar char="•"/>
              <a:tabLst>
                <a:tab pos="509129" algn="l"/>
              </a:tabLst>
              <a:defRPr/>
            </a:pPr>
            <a:r>
              <a:rPr lang="en-US" sz="1798">
                <a:solidFill>
                  <a:srgbClr val="3F3F3F"/>
                </a:solidFill>
                <a:latin typeface="Metropolis"/>
              </a:rPr>
              <a:t>Sets the stage for future workload inventory such as k8s and public cloud instances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24D8FF9-9D7F-EC40-BD66-437E5BCB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44" y="1297746"/>
            <a:ext cx="8920003" cy="474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5F423-941B-6841-998F-69BC7D38F7D0}"/>
              </a:ext>
            </a:extLst>
          </p:cNvPr>
          <p:cNvSpPr txBox="1"/>
          <p:nvPr/>
        </p:nvSpPr>
        <p:spPr>
          <a:xfrm>
            <a:off x="2733843" y="2723287"/>
            <a:ext cx="704975" cy="184618"/>
          </a:xfrm>
          <a:prstGeom prst="rect">
            <a:avLst/>
          </a:prstGeom>
          <a:ln w="25400">
            <a:solidFill>
              <a:srgbClr val="F8981D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30866-E4C5-5343-A650-679A71A279BF}"/>
              </a:ext>
            </a:extLst>
          </p:cNvPr>
          <p:cNvSpPr txBox="1"/>
          <p:nvPr/>
        </p:nvSpPr>
        <p:spPr>
          <a:xfrm>
            <a:off x="2733842" y="2960842"/>
            <a:ext cx="704975" cy="446160"/>
          </a:xfrm>
          <a:prstGeom prst="rect">
            <a:avLst/>
          </a:prstGeom>
          <a:ln w="25400">
            <a:solidFill>
              <a:srgbClr val="F8981D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endParaRPr lang="en-US" sz="1200"/>
          </a:p>
          <a:p>
            <a:pPr>
              <a:spcAft>
                <a:spcPts val="60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56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71D7C2-926A-41A6-B975-38031E49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85" y="282210"/>
            <a:ext cx="11246096" cy="5847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02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6354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標題 3"/>
          <p:cNvSpPr txBox="1">
            <a:spLocks noGrp="1"/>
          </p:cNvSpPr>
          <p:nvPr>
            <p:ph type="title"/>
          </p:nvPr>
        </p:nvSpPr>
        <p:spPr>
          <a:xfrm>
            <a:off x="579958" y="412751"/>
            <a:ext cx="11003874" cy="381002"/>
          </a:xfrm>
          <a:prstGeom prst="rect">
            <a:avLst/>
          </a:prstGeom>
        </p:spPr>
        <p:txBody>
          <a:bodyPr>
            <a:normAutofit/>
          </a:bodyPr>
          <a:lstStyle>
            <a:lvl1pPr defTabSz="768094">
              <a:defRPr sz="2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Carbon Black Cloud 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部署環境需求及配合事項</a:t>
            </a:r>
            <a:endParaRPr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Straight Arrow Connector 142">
            <a:extLst>
              <a:ext uri="{FF2B5EF4-FFF2-40B4-BE49-F238E27FC236}">
                <a16:creationId xmlns:a16="http://schemas.microsoft.com/office/drawing/2014/main" id="{4A077BA0-243C-3F40-80A0-FB8A5291CFBC}"/>
              </a:ext>
            </a:extLst>
          </p:cNvPr>
          <p:cNvCxnSpPr>
            <a:cxnSpLocks/>
            <a:stCxn id="127" idx="0"/>
            <a:endCxn id="101" idx="9"/>
          </p:cNvCxnSpPr>
          <p:nvPr/>
        </p:nvCxnSpPr>
        <p:spPr bwMode="gray">
          <a:xfrm flipV="1">
            <a:off x="7861412" y="1672715"/>
            <a:ext cx="1338769" cy="220030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42">
            <a:extLst>
              <a:ext uri="{FF2B5EF4-FFF2-40B4-BE49-F238E27FC236}">
                <a16:creationId xmlns:a16="http://schemas.microsoft.com/office/drawing/2014/main" id="{D9AC3DFD-D828-A94D-9E80-0853EC7973EB}"/>
              </a:ext>
            </a:extLst>
          </p:cNvPr>
          <p:cNvCxnSpPr>
            <a:cxnSpLocks/>
            <a:endCxn id="101" idx="9"/>
          </p:cNvCxnSpPr>
          <p:nvPr/>
        </p:nvCxnSpPr>
        <p:spPr bwMode="gray">
          <a:xfrm flipV="1">
            <a:off x="8451230" y="1672715"/>
            <a:ext cx="748951" cy="29599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142">
            <a:extLst>
              <a:ext uri="{FF2B5EF4-FFF2-40B4-BE49-F238E27FC236}">
                <a16:creationId xmlns:a16="http://schemas.microsoft.com/office/drawing/2014/main" id="{5951D0EB-2682-FB4D-9788-2B840A90FB39}"/>
              </a:ext>
            </a:extLst>
          </p:cNvPr>
          <p:cNvCxnSpPr>
            <a:cxnSpLocks/>
            <a:endCxn id="101" idx="9"/>
          </p:cNvCxnSpPr>
          <p:nvPr/>
        </p:nvCxnSpPr>
        <p:spPr bwMode="gray">
          <a:xfrm flipH="1" flipV="1">
            <a:off x="9200181" y="1672715"/>
            <a:ext cx="1327123" cy="299517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142">
            <a:extLst>
              <a:ext uri="{FF2B5EF4-FFF2-40B4-BE49-F238E27FC236}">
                <a16:creationId xmlns:a16="http://schemas.microsoft.com/office/drawing/2014/main" id="{4B51D3CC-DB10-6B4A-AE6B-0FD810330653}"/>
              </a:ext>
            </a:extLst>
          </p:cNvPr>
          <p:cNvCxnSpPr>
            <a:cxnSpLocks/>
            <a:stCxn id="123" idx="2"/>
            <a:endCxn id="101" idx="9"/>
          </p:cNvCxnSpPr>
          <p:nvPr/>
        </p:nvCxnSpPr>
        <p:spPr bwMode="gray">
          <a:xfrm flipH="1" flipV="1">
            <a:off x="9200181" y="1672715"/>
            <a:ext cx="57732" cy="217574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142">
            <a:extLst>
              <a:ext uri="{FF2B5EF4-FFF2-40B4-BE49-F238E27FC236}">
                <a16:creationId xmlns:a16="http://schemas.microsoft.com/office/drawing/2014/main" id="{3F2078FB-8370-3C49-A0FE-E4CA3E05430D}"/>
              </a:ext>
            </a:extLst>
          </p:cNvPr>
          <p:cNvCxnSpPr>
            <a:cxnSpLocks/>
            <a:stCxn id="128" idx="0"/>
            <a:endCxn id="101" idx="9"/>
          </p:cNvCxnSpPr>
          <p:nvPr/>
        </p:nvCxnSpPr>
        <p:spPr bwMode="gray">
          <a:xfrm flipH="1" flipV="1">
            <a:off x="9200181" y="1672715"/>
            <a:ext cx="1547601" cy="20996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585">
            <a:extLst>
              <a:ext uri="{FF2B5EF4-FFF2-40B4-BE49-F238E27FC236}">
                <a16:creationId xmlns:a16="http://schemas.microsoft.com/office/drawing/2014/main" id="{FEDAFC30-30DC-544D-97C7-D2A5467B5995}"/>
              </a:ext>
            </a:extLst>
          </p:cNvPr>
          <p:cNvGrpSpPr/>
          <p:nvPr/>
        </p:nvGrpSpPr>
        <p:grpSpPr>
          <a:xfrm>
            <a:off x="8132159" y="559974"/>
            <a:ext cx="2089370" cy="1219951"/>
            <a:chOff x="4379023" y="2579755"/>
            <a:chExt cx="3430779" cy="2053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EC2191F-5450-8D48-8E21-56EAB0F44A8D}"/>
                </a:ext>
              </a:extLst>
            </p:cNvPr>
            <p:cNvSpPr/>
            <p:nvPr/>
          </p:nvSpPr>
          <p:spPr>
            <a:xfrm>
              <a:off x="4379023" y="2579755"/>
              <a:ext cx="3430779" cy="2053970"/>
            </a:xfrm>
            <a:custGeom>
              <a:avLst/>
              <a:gdLst>
                <a:gd name="connsiteX0" fmla="*/ 1287720 w 1978301"/>
                <a:gd name="connsiteY0" fmla="*/ 661 h 1222762"/>
                <a:gd name="connsiteX1" fmla="*/ 881505 w 1978301"/>
                <a:gd name="connsiteY1" fmla="*/ 283183 h 1222762"/>
                <a:gd name="connsiteX2" fmla="*/ 733744 w 1978301"/>
                <a:gd name="connsiteY2" fmla="*/ 248560 h 1222762"/>
                <a:gd name="connsiteX3" fmla="*/ 368846 w 1978301"/>
                <a:gd name="connsiteY3" fmla="*/ 533141 h 1222762"/>
                <a:gd name="connsiteX4" fmla="*/ 297411 w 1978301"/>
                <a:gd name="connsiteY4" fmla="*/ 523231 h 1222762"/>
                <a:gd name="connsiteX5" fmla="*/ 601 w 1978301"/>
                <a:gd name="connsiteY5" fmla="*/ 801505 h 1222762"/>
                <a:gd name="connsiteX6" fmla="*/ 283639 w 1978301"/>
                <a:gd name="connsiteY6" fmla="*/ 1093553 h 1222762"/>
                <a:gd name="connsiteX7" fmla="*/ 423291 w 1978301"/>
                <a:gd name="connsiteY7" fmla="*/ 1062276 h 1222762"/>
                <a:gd name="connsiteX8" fmla="*/ 738120 w 1978301"/>
                <a:gd name="connsiteY8" fmla="*/ 1187898 h 1222762"/>
                <a:gd name="connsiteX9" fmla="*/ 1011247 w 1978301"/>
                <a:gd name="connsiteY9" fmla="*/ 1115305 h 1222762"/>
                <a:gd name="connsiteX10" fmla="*/ 1247047 w 1978301"/>
                <a:gd name="connsiteY10" fmla="*/ 1223423 h 1222762"/>
                <a:gd name="connsiteX11" fmla="*/ 1537678 w 1978301"/>
                <a:gd name="connsiteY11" fmla="*/ 1064592 h 1222762"/>
                <a:gd name="connsiteX12" fmla="*/ 1669222 w 1978301"/>
                <a:gd name="connsiteY12" fmla="*/ 1103463 h 1222762"/>
                <a:gd name="connsiteX13" fmla="*/ 1977873 w 1978301"/>
                <a:gd name="connsiteY13" fmla="*/ 766367 h 1222762"/>
                <a:gd name="connsiteX14" fmla="*/ 1703717 w 1978301"/>
                <a:gd name="connsiteY14" fmla="*/ 415499 h 1222762"/>
                <a:gd name="connsiteX15" fmla="*/ 1287720 w 1978301"/>
                <a:gd name="connsiteY15" fmla="*/ 661 h 1222762"/>
                <a:gd name="connsiteX16" fmla="*/ 1287720 w 1978301"/>
                <a:gd name="connsiteY16" fmla="*/ 661 h 122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8301" h="1222762">
                  <a:moveTo>
                    <a:pt x="1287720" y="661"/>
                  </a:moveTo>
                  <a:cubicBezTo>
                    <a:pt x="1106365" y="-4102"/>
                    <a:pt x="948693" y="113412"/>
                    <a:pt x="881505" y="283183"/>
                  </a:cubicBezTo>
                  <a:cubicBezTo>
                    <a:pt x="836585" y="261817"/>
                    <a:pt x="786773" y="249975"/>
                    <a:pt x="733744" y="248560"/>
                  </a:cubicBezTo>
                  <a:cubicBezTo>
                    <a:pt x="555864" y="244312"/>
                    <a:pt x="405271" y="366717"/>
                    <a:pt x="368846" y="533141"/>
                  </a:cubicBezTo>
                  <a:cubicBezTo>
                    <a:pt x="346064" y="526963"/>
                    <a:pt x="321995" y="523617"/>
                    <a:pt x="297411" y="523231"/>
                  </a:cubicBezTo>
                  <a:cubicBezTo>
                    <a:pt x="137422" y="519498"/>
                    <a:pt x="4334" y="644091"/>
                    <a:pt x="601" y="801505"/>
                  </a:cubicBezTo>
                  <a:cubicBezTo>
                    <a:pt x="-3131" y="958920"/>
                    <a:pt x="123650" y="1089305"/>
                    <a:pt x="283639" y="1093553"/>
                  </a:cubicBezTo>
                  <a:cubicBezTo>
                    <a:pt x="333836" y="1094454"/>
                    <a:pt x="381588" y="1083642"/>
                    <a:pt x="423291" y="1062276"/>
                  </a:cubicBezTo>
                  <a:cubicBezTo>
                    <a:pt x="492924" y="1134869"/>
                    <a:pt x="607478" y="1184552"/>
                    <a:pt x="738120" y="1187898"/>
                  </a:cubicBezTo>
                  <a:cubicBezTo>
                    <a:pt x="843278" y="1190215"/>
                    <a:pt x="939297" y="1162285"/>
                    <a:pt x="1011247" y="1115305"/>
                  </a:cubicBezTo>
                  <a:cubicBezTo>
                    <a:pt x="1069939" y="1179790"/>
                    <a:pt x="1153731" y="1220977"/>
                    <a:pt x="1247047" y="1223423"/>
                  </a:cubicBezTo>
                  <a:cubicBezTo>
                    <a:pt x="1368680" y="1226254"/>
                    <a:pt x="1477184" y="1162671"/>
                    <a:pt x="1537678" y="1064592"/>
                  </a:cubicBezTo>
                  <a:cubicBezTo>
                    <a:pt x="1576936" y="1088275"/>
                    <a:pt x="1621985" y="1102562"/>
                    <a:pt x="1669222" y="1103463"/>
                  </a:cubicBezTo>
                  <a:cubicBezTo>
                    <a:pt x="1834874" y="1107711"/>
                    <a:pt x="1973625" y="955960"/>
                    <a:pt x="1977873" y="766367"/>
                  </a:cubicBezTo>
                  <a:cubicBezTo>
                    <a:pt x="1982635" y="582438"/>
                    <a:pt x="1861003" y="430172"/>
                    <a:pt x="1703717" y="415499"/>
                  </a:cubicBezTo>
                  <a:cubicBezTo>
                    <a:pt x="1682608" y="186520"/>
                    <a:pt x="1506401" y="5809"/>
                    <a:pt x="1287720" y="661"/>
                  </a:cubicBezTo>
                  <a:lnTo>
                    <a:pt x="1287720" y="661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solidFill>
                <a:srgbClr val="0091D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8725" tIns="98725" rIns="98725" bIns="98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69682">
                <a:defRPr/>
              </a:pPr>
              <a:endParaRPr lang="en-US" sz="3998" kern="0">
                <a:solidFill>
                  <a:srgbClr val="00214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endParaRPr>
            </a:p>
          </p:txBody>
        </p:sp>
        <p:grpSp>
          <p:nvGrpSpPr>
            <p:cNvPr id="102" name="Group 587">
              <a:extLst>
                <a:ext uri="{FF2B5EF4-FFF2-40B4-BE49-F238E27FC236}">
                  <a16:creationId xmlns:a16="http://schemas.microsoft.com/office/drawing/2014/main" id="{14D713B3-A36B-204A-8341-545D4A7983C8}"/>
                </a:ext>
              </a:extLst>
            </p:cNvPr>
            <p:cNvGrpSpPr/>
            <p:nvPr/>
          </p:nvGrpSpPr>
          <p:grpSpPr>
            <a:xfrm>
              <a:off x="5145879" y="3481509"/>
              <a:ext cx="2201868" cy="678472"/>
              <a:chOff x="4875213" y="3225193"/>
              <a:chExt cx="2743200" cy="845273"/>
            </a:xfrm>
          </p:grpSpPr>
          <p:pic>
            <p:nvPicPr>
              <p:cNvPr id="103" name="Picture 588">
                <a:extLst>
                  <a:ext uri="{FF2B5EF4-FFF2-40B4-BE49-F238E27FC236}">
                    <a16:creationId xmlns:a16="http://schemas.microsoft.com/office/drawing/2014/main" id="{EEF66C63-638E-B845-BFFB-99EA256B1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88061" y="3225193"/>
                <a:ext cx="1704706" cy="277876"/>
              </a:xfrm>
              <a:prstGeom prst="rect">
                <a:avLst/>
              </a:prstGeom>
            </p:spPr>
          </p:pic>
          <p:pic>
            <p:nvPicPr>
              <p:cNvPr id="104" name="Picture 3" descr="A picture containing drawing&#10;&#10;Description generated with very high confidence">
                <a:extLst>
                  <a:ext uri="{FF2B5EF4-FFF2-40B4-BE49-F238E27FC236}">
                    <a16:creationId xmlns:a16="http://schemas.microsoft.com/office/drawing/2014/main" id="{4D1594A7-9F9D-F648-844C-8C28BC712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75213" y="3519928"/>
                <a:ext cx="2743200" cy="550538"/>
              </a:xfrm>
              <a:prstGeom prst="rect">
                <a:avLst/>
              </a:prstGeom>
            </p:spPr>
          </p:pic>
        </p:grpSp>
      </p:grpSp>
      <p:sp>
        <p:nvSpPr>
          <p:cNvPr id="105" name="Rectangle 133">
            <a:extLst>
              <a:ext uri="{FF2B5EF4-FFF2-40B4-BE49-F238E27FC236}">
                <a16:creationId xmlns:a16="http://schemas.microsoft.com/office/drawing/2014/main" id="{2E011A7C-3F46-EE4F-BB9C-2C2BE22E11B7}"/>
              </a:ext>
            </a:extLst>
          </p:cNvPr>
          <p:cNvSpPr/>
          <p:nvPr/>
        </p:nvSpPr>
        <p:spPr>
          <a:xfrm>
            <a:off x="7208944" y="3152932"/>
            <a:ext cx="4366391" cy="2736659"/>
          </a:xfrm>
          <a:prstGeom prst="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Calibri"/>
            </a:endParaRPr>
          </a:p>
        </p:txBody>
      </p:sp>
      <p:sp>
        <p:nvSpPr>
          <p:cNvPr id="111" name="Shape 2366">
            <a:extLst>
              <a:ext uri="{FF2B5EF4-FFF2-40B4-BE49-F238E27FC236}">
                <a16:creationId xmlns:a16="http://schemas.microsoft.com/office/drawing/2014/main" id="{CC3E326A-3F04-9F49-8223-4F379C586D73}"/>
              </a:ext>
            </a:extLst>
          </p:cNvPr>
          <p:cNvSpPr txBox="1">
            <a:spLocks/>
          </p:cNvSpPr>
          <p:nvPr/>
        </p:nvSpPr>
        <p:spPr>
          <a:xfrm>
            <a:off x="7299439" y="3208295"/>
            <a:ext cx="4266064" cy="2879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TW" altLang="en-US" sz="106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客戶測試環境</a:t>
            </a:r>
          </a:p>
        </p:txBody>
      </p:sp>
      <p:grpSp>
        <p:nvGrpSpPr>
          <p:cNvPr id="112" name="Group 150">
            <a:extLst>
              <a:ext uri="{FF2B5EF4-FFF2-40B4-BE49-F238E27FC236}">
                <a16:creationId xmlns:a16="http://schemas.microsoft.com/office/drawing/2014/main" id="{DBDFFF5A-2159-7747-BAEC-5453BD986FCF}"/>
              </a:ext>
            </a:extLst>
          </p:cNvPr>
          <p:cNvGrpSpPr/>
          <p:nvPr/>
        </p:nvGrpSpPr>
        <p:grpSpPr>
          <a:xfrm>
            <a:off x="7517321" y="4662531"/>
            <a:ext cx="1899027" cy="1510661"/>
            <a:chOff x="755183" y="664348"/>
            <a:chExt cx="1424641" cy="1133291"/>
          </a:xfrm>
        </p:grpSpPr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22A71CB-666F-B44F-B87F-484466905F5B}"/>
                </a:ext>
              </a:extLst>
            </p:cNvPr>
            <p:cNvSpPr>
              <a:spLocks/>
            </p:cNvSpPr>
            <p:nvPr/>
          </p:nvSpPr>
          <p:spPr bwMode="black">
            <a:xfrm rot="16200000" flipH="1">
              <a:off x="1303744" y="115787"/>
              <a:ext cx="327519" cy="1424641"/>
            </a:xfrm>
            <a:custGeom>
              <a:avLst/>
              <a:gdLst>
                <a:gd name="T0" fmla="*/ 245 w 245"/>
                <a:gd name="T1" fmla="*/ 2514 h 2514"/>
                <a:gd name="T2" fmla="*/ 0 w 245"/>
                <a:gd name="T3" fmla="*/ 2514 h 2514"/>
                <a:gd name="T4" fmla="*/ 0 w 245"/>
                <a:gd name="T5" fmla="*/ 0 h 2514"/>
                <a:gd name="T6" fmla="*/ 245 w 245"/>
                <a:gd name="T7" fmla="*/ 0 h 2514"/>
                <a:gd name="T8" fmla="*/ 245 w 245"/>
                <a:gd name="T9" fmla="*/ 35 h 2514"/>
                <a:gd name="T10" fmla="*/ 47 w 245"/>
                <a:gd name="T11" fmla="*/ 35 h 2514"/>
                <a:gd name="T12" fmla="*/ 47 w 245"/>
                <a:gd name="T13" fmla="*/ 2476 h 2514"/>
                <a:gd name="T14" fmla="*/ 245 w 245"/>
                <a:gd name="T15" fmla="*/ 2476 h 2514"/>
                <a:gd name="T16" fmla="*/ 245 w 245"/>
                <a:gd name="T17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514">
                  <a:moveTo>
                    <a:pt x="245" y="2514"/>
                  </a:moveTo>
                  <a:lnTo>
                    <a:pt x="0" y="2514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35"/>
                  </a:lnTo>
                  <a:lnTo>
                    <a:pt x="47" y="35"/>
                  </a:lnTo>
                  <a:lnTo>
                    <a:pt x="47" y="2476"/>
                  </a:lnTo>
                  <a:lnTo>
                    <a:pt x="245" y="2476"/>
                  </a:lnTo>
                  <a:lnTo>
                    <a:pt x="245" y="2514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endParaRPr>
            </a:p>
          </p:txBody>
        </p:sp>
        <p:pic>
          <p:nvPicPr>
            <p:cNvPr id="117" name="Picture 157">
              <a:extLst>
                <a:ext uri="{FF2B5EF4-FFF2-40B4-BE49-F238E27FC236}">
                  <a16:creationId xmlns:a16="http://schemas.microsoft.com/office/drawing/2014/main" id="{C4BCF341-65EE-EB47-842C-DDE1764D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537" y="833580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</p:pic>
        <p:pic>
          <p:nvPicPr>
            <p:cNvPr id="118" name="Shape 3382" descr="laptop.png">
              <a:extLst>
                <a:ext uri="{FF2B5EF4-FFF2-40B4-BE49-F238E27FC236}">
                  <a16:creationId xmlns:a16="http://schemas.microsoft.com/office/drawing/2014/main" id="{68AB7508-F088-7947-95E9-52B95F984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633289" y="820950"/>
              <a:ext cx="360000" cy="2389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</p:pic>
        <p:sp>
          <p:nvSpPr>
            <p:cNvPr id="119" name="Shape 2366">
              <a:extLst>
                <a:ext uri="{FF2B5EF4-FFF2-40B4-BE49-F238E27FC236}">
                  <a16:creationId xmlns:a16="http://schemas.microsoft.com/office/drawing/2014/main" id="{16E361D3-D8F0-9A4F-BB62-BFDF3BE022C9}"/>
                </a:ext>
              </a:extLst>
            </p:cNvPr>
            <p:cNvSpPr txBox="1">
              <a:spLocks/>
            </p:cNvSpPr>
            <p:nvPr/>
          </p:nvSpPr>
          <p:spPr>
            <a:xfrm>
              <a:off x="1507028" y="1105347"/>
              <a:ext cx="612521" cy="692292"/>
            </a:xfrm>
            <a:prstGeom prst="rect">
              <a:avLst/>
            </a:prstGeom>
            <a:noFill/>
            <a:ln>
              <a:noFill/>
            </a:ln>
            <a:effectLst>
              <a:outerShdw blurRad="50799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02" tIns="45688" rIns="91402" bIns="45688" anchor="t" anchorCtr="0">
              <a:noAutofit/>
            </a:bodyPr>
            <a:lstStyle/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xxxx</a:t>
              </a: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 Desktops/Laptops</a:t>
              </a:r>
            </a:p>
          </p:txBody>
        </p:sp>
        <p:sp>
          <p:nvSpPr>
            <p:cNvPr id="120" name="Shape 2366">
              <a:extLst>
                <a:ext uri="{FF2B5EF4-FFF2-40B4-BE49-F238E27FC236}">
                  <a16:creationId xmlns:a16="http://schemas.microsoft.com/office/drawing/2014/main" id="{E66F6275-E6AF-3E49-B7F3-E776A9C6FE94}"/>
                </a:ext>
              </a:extLst>
            </p:cNvPr>
            <p:cNvSpPr txBox="1">
              <a:spLocks/>
            </p:cNvSpPr>
            <p:nvPr/>
          </p:nvSpPr>
          <p:spPr>
            <a:xfrm>
              <a:off x="843276" y="1230167"/>
              <a:ext cx="612521" cy="490873"/>
            </a:xfrm>
            <a:prstGeom prst="rect">
              <a:avLst/>
            </a:prstGeom>
            <a:noFill/>
            <a:ln>
              <a:noFill/>
            </a:ln>
            <a:effectLst>
              <a:outerShdw blurRad="50799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02" tIns="45688" rIns="91402" bIns="45688" anchor="t" anchorCtr="0">
              <a:noAutofit/>
            </a:bodyPr>
            <a:lstStyle/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Mac</a:t>
              </a:r>
            </a:p>
          </p:txBody>
        </p:sp>
      </p:grpSp>
      <p:pic>
        <p:nvPicPr>
          <p:cNvPr id="121" name="Shape 2364" descr="server.png">
            <a:extLst>
              <a:ext uri="{FF2B5EF4-FFF2-40B4-BE49-F238E27FC236}">
                <a16:creationId xmlns:a16="http://schemas.microsoft.com/office/drawing/2014/main" id="{2C14AA0E-CC50-6046-B466-2904B34CD1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924366" y="3816242"/>
            <a:ext cx="667095" cy="3346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122" name="Shape 2366">
            <a:extLst>
              <a:ext uri="{FF2B5EF4-FFF2-40B4-BE49-F238E27FC236}">
                <a16:creationId xmlns:a16="http://schemas.microsoft.com/office/drawing/2014/main" id="{4988E15F-57F1-6F44-AACB-28378AED4637}"/>
              </a:ext>
            </a:extLst>
          </p:cNvPr>
          <p:cNvSpPr txBox="1">
            <a:spLocks/>
          </p:cNvSpPr>
          <p:nvPr/>
        </p:nvSpPr>
        <p:spPr>
          <a:xfrm>
            <a:off x="7315622" y="2106776"/>
            <a:ext cx="1608744" cy="437363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TCP 443 (Primary)</a:t>
            </a: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TCP 54443(failover)</a:t>
            </a:r>
            <a:endParaRPr kumimoji="0" lang="en-US" sz="933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b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2366">
            <a:extLst>
              <a:ext uri="{FF2B5EF4-FFF2-40B4-BE49-F238E27FC236}">
                <a16:creationId xmlns:a16="http://schemas.microsoft.com/office/drawing/2014/main" id="{52715D8A-BBE3-904E-BCB0-EBE5976C2D0F}"/>
              </a:ext>
            </a:extLst>
          </p:cNvPr>
          <p:cNvSpPr txBox="1">
            <a:spLocks/>
          </p:cNvSpPr>
          <p:nvPr/>
        </p:nvSpPr>
        <p:spPr>
          <a:xfrm>
            <a:off x="8723245" y="3551083"/>
            <a:ext cx="1069336" cy="297376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066" kern="0" dirty="0">
                <a:solidFill>
                  <a:srgbClr val="1A428A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Server</a:t>
            </a:r>
          </a:p>
        </p:txBody>
      </p:sp>
      <p:sp>
        <p:nvSpPr>
          <p:cNvPr id="124" name="Shape 2366">
            <a:extLst>
              <a:ext uri="{FF2B5EF4-FFF2-40B4-BE49-F238E27FC236}">
                <a16:creationId xmlns:a16="http://schemas.microsoft.com/office/drawing/2014/main" id="{11A2F793-F87A-024E-85B6-EDE727EBA6BD}"/>
              </a:ext>
            </a:extLst>
          </p:cNvPr>
          <p:cNvSpPr txBox="1">
            <a:spLocks/>
          </p:cNvSpPr>
          <p:nvPr/>
        </p:nvSpPr>
        <p:spPr>
          <a:xfrm>
            <a:off x="7208944" y="4198525"/>
            <a:ext cx="1272083" cy="201313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Admin Console</a:t>
            </a:r>
          </a:p>
        </p:txBody>
      </p:sp>
      <p:cxnSp>
        <p:nvCxnSpPr>
          <p:cNvPr id="125" name="Straight Arrow Connector 182">
            <a:extLst>
              <a:ext uri="{FF2B5EF4-FFF2-40B4-BE49-F238E27FC236}">
                <a16:creationId xmlns:a16="http://schemas.microsoft.com/office/drawing/2014/main" id="{584A8751-1ED8-834A-B89B-E263EAF55550}"/>
              </a:ext>
            </a:extLst>
          </p:cNvPr>
          <p:cNvCxnSpPr>
            <a:cxnSpLocks/>
            <a:stCxn id="127" idx="3"/>
            <a:endCxn id="121" idx="1"/>
          </p:cNvCxnSpPr>
          <p:nvPr/>
        </p:nvCxnSpPr>
        <p:spPr bwMode="gray">
          <a:xfrm flipV="1">
            <a:off x="8077687" y="3983587"/>
            <a:ext cx="846679" cy="32963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Shape 2366">
            <a:extLst>
              <a:ext uri="{FF2B5EF4-FFF2-40B4-BE49-F238E27FC236}">
                <a16:creationId xmlns:a16="http://schemas.microsoft.com/office/drawing/2014/main" id="{4434B700-393D-7248-A356-C20BD7A91AE9}"/>
              </a:ext>
            </a:extLst>
          </p:cNvPr>
          <p:cNvSpPr txBox="1">
            <a:spLocks/>
          </p:cNvSpPr>
          <p:nvPr/>
        </p:nvSpPr>
        <p:spPr>
          <a:xfrm>
            <a:off x="7273115" y="3582952"/>
            <a:ext cx="1009812" cy="293926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TCP 8443</a:t>
            </a:r>
            <a:endParaRPr kumimoji="0" lang="en-US" sz="933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b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Shape 3382" descr="laptop.png">
            <a:extLst>
              <a:ext uri="{FF2B5EF4-FFF2-40B4-BE49-F238E27FC236}">
                <a16:creationId xmlns:a16="http://schemas.microsoft.com/office/drawing/2014/main" id="{83DACE66-7292-084E-8E0B-2CE5B556DB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7645137" y="3873020"/>
            <a:ext cx="432550" cy="2870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28" name="Shape 2364" descr="server.png">
            <a:extLst>
              <a:ext uri="{FF2B5EF4-FFF2-40B4-BE49-F238E27FC236}">
                <a16:creationId xmlns:a16="http://schemas.microsoft.com/office/drawing/2014/main" id="{2625A503-73DF-BC4F-BD59-B54B43672C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0493637" y="3772371"/>
            <a:ext cx="508289" cy="25501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30" name="Group 150">
            <a:extLst>
              <a:ext uri="{FF2B5EF4-FFF2-40B4-BE49-F238E27FC236}">
                <a16:creationId xmlns:a16="http://schemas.microsoft.com/office/drawing/2014/main" id="{14358350-EF3D-6E43-B2AA-C745798ACD63}"/>
              </a:ext>
            </a:extLst>
          </p:cNvPr>
          <p:cNvGrpSpPr/>
          <p:nvPr/>
        </p:nvGrpSpPr>
        <p:grpSpPr>
          <a:xfrm>
            <a:off x="9577791" y="4667894"/>
            <a:ext cx="1899027" cy="1510661"/>
            <a:chOff x="755183" y="664348"/>
            <a:chExt cx="1424641" cy="1133291"/>
          </a:xfrm>
        </p:grpSpPr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6A2BA005-A44C-8940-BE67-634C7DBD7486}"/>
                </a:ext>
              </a:extLst>
            </p:cNvPr>
            <p:cNvSpPr>
              <a:spLocks/>
            </p:cNvSpPr>
            <p:nvPr/>
          </p:nvSpPr>
          <p:spPr bwMode="black">
            <a:xfrm rot="16200000" flipH="1">
              <a:off x="1303744" y="115787"/>
              <a:ext cx="327519" cy="1424641"/>
            </a:xfrm>
            <a:custGeom>
              <a:avLst/>
              <a:gdLst>
                <a:gd name="T0" fmla="*/ 245 w 245"/>
                <a:gd name="T1" fmla="*/ 2514 h 2514"/>
                <a:gd name="T2" fmla="*/ 0 w 245"/>
                <a:gd name="T3" fmla="*/ 2514 h 2514"/>
                <a:gd name="T4" fmla="*/ 0 w 245"/>
                <a:gd name="T5" fmla="*/ 0 h 2514"/>
                <a:gd name="T6" fmla="*/ 245 w 245"/>
                <a:gd name="T7" fmla="*/ 0 h 2514"/>
                <a:gd name="T8" fmla="*/ 245 w 245"/>
                <a:gd name="T9" fmla="*/ 35 h 2514"/>
                <a:gd name="T10" fmla="*/ 47 w 245"/>
                <a:gd name="T11" fmla="*/ 35 h 2514"/>
                <a:gd name="T12" fmla="*/ 47 w 245"/>
                <a:gd name="T13" fmla="*/ 2476 h 2514"/>
                <a:gd name="T14" fmla="*/ 245 w 245"/>
                <a:gd name="T15" fmla="*/ 2476 h 2514"/>
                <a:gd name="T16" fmla="*/ 245 w 245"/>
                <a:gd name="T17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514">
                  <a:moveTo>
                    <a:pt x="245" y="2514"/>
                  </a:moveTo>
                  <a:lnTo>
                    <a:pt x="0" y="2514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35"/>
                  </a:lnTo>
                  <a:lnTo>
                    <a:pt x="47" y="35"/>
                  </a:lnTo>
                  <a:lnTo>
                    <a:pt x="47" y="2476"/>
                  </a:lnTo>
                  <a:lnTo>
                    <a:pt x="245" y="2476"/>
                  </a:lnTo>
                  <a:lnTo>
                    <a:pt x="245" y="2514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endParaRPr>
            </a:p>
          </p:txBody>
        </p:sp>
        <p:sp>
          <p:nvSpPr>
            <p:cNvPr id="132" name="Shape 2366">
              <a:extLst>
                <a:ext uri="{FF2B5EF4-FFF2-40B4-BE49-F238E27FC236}">
                  <a16:creationId xmlns:a16="http://schemas.microsoft.com/office/drawing/2014/main" id="{1D64BA55-DF28-1F46-86D0-F44A7A05E158}"/>
                </a:ext>
              </a:extLst>
            </p:cNvPr>
            <p:cNvSpPr txBox="1">
              <a:spLocks/>
            </p:cNvSpPr>
            <p:nvPr/>
          </p:nvSpPr>
          <p:spPr>
            <a:xfrm>
              <a:off x="1507028" y="1105347"/>
              <a:ext cx="612521" cy="692292"/>
            </a:xfrm>
            <a:prstGeom prst="rect">
              <a:avLst/>
            </a:prstGeom>
            <a:noFill/>
            <a:ln>
              <a:noFill/>
            </a:ln>
            <a:effectLst>
              <a:outerShdw blurRad="50799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02" tIns="45688" rIns="91402" bIns="45688" anchor="t" anchorCtr="0">
              <a:noAutofit/>
            </a:bodyPr>
            <a:lstStyle/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Target</a:t>
              </a:r>
            </a:p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Machine</a:t>
              </a:r>
            </a:p>
          </p:txBody>
        </p:sp>
        <p:sp>
          <p:nvSpPr>
            <p:cNvPr id="136" name="Shape 2366">
              <a:extLst>
                <a:ext uri="{FF2B5EF4-FFF2-40B4-BE49-F238E27FC236}">
                  <a16:creationId xmlns:a16="http://schemas.microsoft.com/office/drawing/2014/main" id="{465DB6F0-1DE5-8340-903F-776BD96A531B}"/>
                </a:ext>
              </a:extLst>
            </p:cNvPr>
            <p:cNvSpPr txBox="1">
              <a:spLocks/>
            </p:cNvSpPr>
            <p:nvPr/>
          </p:nvSpPr>
          <p:spPr>
            <a:xfrm>
              <a:off x="894507" y="1139045"/>
              <a:ext cx="612521" cy="490873"/>
            </a:xfrm>
            <a:prstGeom prst="rect">
              <a:avLst/>
            </a:prstGeom>
            <a:noFill/>
            <a:ln>
              <a:noFill/>
            </a:ln>
            <a:effectLst>
              <a:outerShdw blurRad="50799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02" tIns="45688" rIns="91402" bIns="45688" anchor="t" anchorCtr="0">
              <a:noAutofit/>
            </a:bodyPr>
            <a:lstStyle/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Attack</a:t>
              </a:r>
            </a:p>
            <a:p>
              <a:pPr marL="0" marR="0" lvl="0" indent="0" algn="ctr" defTabSz="60943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66" b="0" i="0" u="none" strike="noStrike" kern="0" cap="none" spc="0" normalizeH="0" baseline="0" noProof="0" dirty="0">
                  <a:ln>
                    <a:noFill/>
                  </a:ln>
                  <a:solidFill>
                    <a:srgbClr val="535353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Machine</a:t>
              </a:r>
            </a:p>
          </p:txBody>
        </p:sp>
      </p:grpSp>
      <p:cxnSp>
        <p:nvCxnSpPr>
          <p:cNvPr id="137" name="Straight Arrow Connector 176">
            <a:extLst>
              <a:ext uri="{FF2B5EF4-FFF2-40B4-BE49-F238E27FC236}">
                <a16:creationId xmlns:a16="http://schemas.microsoft.com/office/drawing/2014/main" id="{58B8F138-70D8-514F-9DC4-9ECFAD36AE33}"/>
              </a:ext>
            </a:extLst>
          </p:cNvPr>
          <p:cNvCxnSpPr>
            <a:cxnSpLocks/>
            <a:endCxn id="121" idx="2"/>
          </p:cNvCxnSpPr>
          <p:nvPr/>
        </p:nvCxnSpPr>
        <p:spPr bwMode="gray">
          <a:xfrm flipH="1" flipV="1">
            <a:off x="9257914" y="4150932"/>
            <a:ext cx="1286964" cy="516962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5">
            <a:extLst>
              <a:ext uri="{FF2B5EF4-FFF2-40B4-BE49-F238E27FC236}">
                <a16:creationId xmlns:a16="http://schemas.microsoft.com/office/drawing/2014/main" id="{198D0D0A-54E6-1A45-8917-C22F53483D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28091" y="4862293"/>
            <a:ext cx="318466" cy="318466"/>
          </a:xfrm>
          <a:custGeom>
            <a:avLst/>
            <a:gdLst>
              <a:gd name="T0" fmla="*/ 368 w 384"/>
              <a:gd name="T1" fmla="*/ 16 h 384"/>
              <a:gd name="T2" fmla="*/ 368 w 384"/>
              <a:gd name="T3" fmla="*/ 368 h 384"/>
              <a:gd name="T4" fmla="*/ 16 w 384"/>
              <a:gd name="T5" fmla="*/ 368 h 384"/>
              <a:gd name="T6" fmla="*/ 16 w 384"/>
              <a:gd name="T7" fmla="*/ 16 h 384"/>
              <a:gd name="T8" fmla="*/ 368 w 384"/>
              <a:gd name="T9" fmla="*/ 16 h 384"/>
              <a:gd name="T10" fmla="*/ 384 w 384"/>
              <a:gd name="T11" fmla="*/ 0 h 384"/>
              <a:gd name="T12" fmla="*/ 0 w 384"/>
              <a:gd name="T13" fmla="*/ 0 h 384"/>
              <a:gd name="T14" fmla="*/ 0 w 384"/>
              <a:gd name="T15" fmla="*/ 384 h 384"/>
              <a:gd name="T16" fmla="*/ 384 w 384"/>
              <a:gd name="T17" fmla="*/ 384 h 384"/>
              <a:gd name="T18" fmla="*/ 384 w 384"/>
              <a:gd name="T19" fmla="*/ 0 h 384"/>
              <a:gd name="T20" fmla="*/ 115 w 384"/>
              <a:gd name="T21" fmla="*/ 241 h 384"/>
              <a:gd name="T22" fmla="*/ 127 w 384"/>
              <a:gd name="T23" fmla="*/ 231 h 384"/>
              <a:gd name="T24" fmla="*/ 159 w 384"/>
              <a:gd name="T25" fmla="*/ 160 h 384"/>
              <a:gd name="T26" fmla="*/ 160 w 384"/>
              <a:gd name="T27" fmla="*/ 154 h 384"/>
              <a:gd name="T28" fmla="*/ 149 w 384"/>
              <a:gd name="T29" fmla="*/ 144 h 384"/>
              <a:gd name="T30" fmla="*/ 139 w 384"/>
              <a:gd name="T31" fmla="*/ 152 h 384"/>
              <a:gd name="T32" fmla="*/ 115 w 384"/>
              <a:gd name="T33" fmla="*/ 214 h 384"/>
              <a:gd name="T34" fmla="*/ 91 w 384"/>
              <a:gd name="T35" fmla="*/ 152 h 384"/>
              <a:gd name="T36" fmla="*/ 80 w 384"/>
              <a:gd name="T37" fmla="*/ 144 h 384"/>
              <a:gd name="T38" fmla="*/ 69 w 384"/>
              <a:gd name="T39" fmla="*/ 154 h 384"/>
              <a:gd name="T40" fmla="*/ 71 w 384"/>
              <a:gd name="T41" fmla="*/ 160 h 384"/>
              <a:gd name="T42" fmla="*/ 102 w 384"/>
              <a:gd name="T43" fmla="*/ 231 h 384"/>
              <a:gd name="T44" fmla="*/ 114 w 384"/>
              <a:gd name="T45" fmla="*/ 241 h 384"/>
              <a:gd name="T46" fmla="*/ 115 w 384"/>
              <a:gd name="T47" fmla="*/ 241 h 384"/>
              <a:gd name="T48" fmla="*/ 177 w 384"/>
              <a:gd name="T49" fmla="*/ 155 h 384"/>
              <a:gd name="T50" fmla="*/ 177 w 384"/>
              <a:gd name="T51" fmla="*/ 155 h 384"/>
              <a:gd name="T52" fmla="*/ 177 w 384"/>
              <a:gd name="T53" fmla="*/ 230 h 384"/>
              <a:gd name="T54" fmla="*/ 188 w 384"/>
              <a:gd name="T55" fmla="*/ 240 h 384"/>
              <a:gd name="T56" fmla="*/ 198 w 384"/>
              <a:gd name="T57" fmla="*/ 230 h 384"/>
              <a:gd name="T58" fmla="*/ 198 w 384"/>
              <a:gd name="T59" fmla="*/ 186 h 384"/>
              <a:gd name="T60" fmla="*/ 218 w 384"/>
              <a:gd name="T61" fmla="*/ 163 h 384"/>
              <a:gd name="T62" fmla="*/ 237 w 384"/>
              <a:gd name="T63" fmla="*/ 186 h 384"/>
              <a:gd name="T64" fmla="*/ 237 w 384"/>
              <a:gd name="T65" fmla="*/ 230 h 384"/>
              <a:gd name="T66" fmla="*/ 248 w 384"/>
              <a:gd name="T67" fmla="*/ 240 h 384"/>
              <a:gd name="T68" fmla="*/ 259 w 384"/>
              <a:gd name="T69" fmla="*/ 230 h 384"/>
              <a:gd name="T70" fmla="*/ 259 w 384"/>
              <a:gd name="T71" fmla="*/ 186 h 384"/>
              <a:gd name="T72" fmla="*/ 278 w 384"/>
              <a:gd name="T73" fmla="*/ 163 h 384"/>
              <a:gd name="T74" fmla="*/ 297 w 384"/>
              <a:gd name="T75" fmla="*/ 186 h 384"/>
              <a:gd name="T76" fmla="*/ 297 w 384"/>
              <a:gd name="T77" fmla="*/ 230 h 384"/>
              <a:gd name="T78" fmla="*/ 308 w 384"/>
              <a:gd name="T79" fmla="*/ 240 h 384"/>
              <a:gd name="T80" fmla="*/ 318 w 384"/>
              <a:gd name="T81" fmla="*/ 230 h 384"/>
              <a:gd name="T82" fmla="*/ 318 w 384"/>
              <a:gd name="T83" fmla="*/ 180 h 384"/>
              <a:gd name="T84" fmla="*/ 286 w 384"/>
              <a:gd name="T85" fmla="*/ 144 h 384"/>
              <a:gd name="T86" fmla="*/ 254 w 384"/>
              <a:gd name="T87" fmla="*/ 160 h 384"/>
              <a:gd name="T88" fmla="*/ 227 w 384"/>
              <a:gd name="T89" fmla="*/ 144 h 384"/>
              <a:gd name="T90" fmla="*/ 198 w 384"/>
              <a:gd name="T91" fmla="*/ 160 h 384"/>
              <a:gd name="T92" fmla="*/ 198 w 384"/>
              <a:gd name="T93" fmla="*/ 155 h 384"/>
              <a:gd name="T94" fmla="*/ 188 w 384"/>
              <a:gd name="T95" fmla="*/ 145 h 384"/>
              <a:gd name="T96" fmla="*/ 177 w 384"/>
              <a:gd name="T97" fmla="*/ 15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84" h="384">
                <a:moveTo>
                  <a:pt x="368" y="16"/>
                </a:move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moveTo>
                  <a:pt x="3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84"/>
                  <a:pt x="0" y="384"/>
                  <a:pt x="0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0"/>
                  <a:pt x="384" y="0"/>
                  <a:pt x="384" y="0"/>
                </a:cubicBezTo>
                <a:close/>
                <a:moveTo>
                  <a:pt x="115" y="241"/>
                </a:moveTo>
                <a:cubicBezTo>
                  <a:pt x="121" y="241"/>
                  <a:pt x="125" y="237"/>
                  <a:pt x="127" y="231"/>
                </a:cubicBezTo>
                <a:cubicBezTo>
                  <a:pt x="127" y="231"/>
                  <a:pt x="127" y="231"/>
                  <a:pt x="159" y="160"/>
                </a:cubicBezTo>
                <a:cubicBezTo>
                  <a:pt x="159" y="159"/>
                  <a:pt x="160" y="157"/>
                  <a:pt x="160" y="154"/>
                </a:cubicBezTo>
                <a:cubicBezTo>
                  <a:pt x="160" y="149"/>
                  <a:pt x="155" y="144"/>
                  <a:pt x="149" y="144"/>
                </a:cubicBezTo>
                <a:cubicBezTo>
                  <a:pt x="144" y="144"/>
                  <a:pt x="141" y="148"/>
                  <a:pt x="139" y="152"/>
                </a:cubicBezTo>
                <a:cubicBezTo>
                  <a:pt x="139" y="152"/>
                  <a:pt x="139" y="152"/>
                  <a:pt x="115" y="214"/>
                </a:cubicBezTo>
                <a:cubicBezTo>
                  <a:pt x="115" y="214"/>
                  <a:pt x="115" y="214"/>
                  <a:pt x="91" y="152"/>
                </a:cubicBezTo>
                <a:cubicBezTo>
                  <a:pt x="89" y="148"/>
                  <a:pt x="86" y="144"/>
                  <a:pt x="80" y="144"/>
                </a:cubicBezTo>
                <a:cubicBezTo>
                  <a:pt x="74" y="144"/>
                  <a:pt x="69" y="149"/>
                  <a:pt x="69" y="154"/>
                </a:cubicBezTo>
                <a:cubicBezTo>
                  <a:pt x="69" y="157"/>
                  <a:pt x="70" y="158"/>
                  <a:pt x="71" y="160"/>
                </a:cubicBezTo>
                <a:cubicBezTo>
                  <a:pt x="71" y="160"/>
                  <a:pt x="71" y="160"/>
                  <a:pt x="102" y="231"/>
                </a:cubicBezTo>
                <a:cubicBezTo>
                  <a:pt x="105" y="237"/>
                  <a:pt x="108" y="241"/>
                  <a:pt x="114" y="241"/>
                </a:cubicBezTo>
                <a:cubicBezTo>
                  <a:pt x="114" y="241"/>
                  <a:pt x="114" y="241"/>
                  <a:pt x="115" y="241"/>
                </a:cubicBezTo>
                <a:close/>
                <a:moveTo>
                  <a:pt x="177" y="155"/>
                </a:moveTo>
                <a:cubicBezTo>
                  <a:pt x="177" y="155"/>
                  <a:pt x="177" y="155"/>
                  <a:pt x="177" y="155"/>
                </a:cubicBezTo>
                <a:cubicBezTo>
                  <a:pt x="177" y="230"/>
                  <a:pt x="177" y="230"/>
                  <a:pt x="177" y="230"/>
                </a:cubicBezTo>
                <a:cubicBezTo>
                  <a:pt x="177" y="236"/>
                  <a:pt x="182" y="240"/>
                  <a:pt x="188" y="240"/>
                </a:cubicBezTo>
                <a:cubicBezTo>
                  <a:pt x="194" y="240"/>
                  <a:pt x="198" y="236"/>
                  <a:pt x="198" y="230"/>
                </a:cubicBezTo>
                <a:cubicBezTo>
                  <a:pt x="198" y="230"/>
                  <a:pt x="198" y="230"/>
                  <a:pt x="198" y="186"/>
                </a:cubicBezTo>
                <a:cubicBezTo>
                  <a:pt x="198" y="172"/>
                  <a:pt x="206" y="163"/>
                  <a:pt x="218" y="163"/>
                </a:cubicBezTo>
                <a:cubicBezTo>
                  <a:pt x="230" y="163"/>
                  <a:pt x="237" y="172"/>
                  <a:pt x="237" y="186"/>
                </a:cubicBezTo>
                <a:cubicBezTo>
                  <a:pt x="237" y="186"/>
                  <a:pt x="237" y="186"/>
                  <a:pt x="237" y="230"/>
                </a:cubicBezTo>
                <a:cubicBezTo>
                  <a:pt x="237" y="236"/>
                  <a:pt x="242" y="240"/>
                  <a:pt x="248" y="240"/>
                </a:cubicBezTo>
                <a:cubicBezTo>
                  <a:pt x="254" y="240"/>
                  <a:pt x="259" y="236"/>
                  <a:pt x="259" y="230"/>
                </a:cubicBezTo>
                <a:cubicBezTo>
                  <a:pt x="259" y="230"/>
                  <a:pt x="259" y="230"/>
                  <a:pt x="259" y="186"/>
                </a:cubicBezTo>
                <a:cubicBezTo>
                  <a:pt x="259" y="172"/>
                  <a:pt x="267" y="163"/>
                  <a:pt x="278" y="163"/>
                </a:cubicBezTo>
                <a:cubicBezTo>
                  <a:pt x="290" y="163"/>
                  <a:pt x="297" y="171"/>
                  <a:pt x="297" y="186"/>
                </a:cubicBezTo>
                <a:cubicBezTo>
                  <a:pt x="297" y="186"/>
                  <a:pt x="297" y="186"/>
                  <a:pt x="297" y="230"/>
                </a:cubicBezTo>
                <a:cubicBezTo>
                  <a:pt x="297" y="236"/>
                  <a:pt x="302" y="240"/>
                  <a:pt x="308" y="240"/>
                </a:cubicBezTo>
                <a:cubicBezTo>
                  <a:pt x="314" y="240"/>
                  <a:pt x="318" y="236"/>
                  <a:pt x="318" y="230"/>
                </a:cubicBezTo>
                <a:cubicBezTo>
                  <a:pt x="318" y="230"/>
                  <a:pt x="318" y="230"/>
                  <a:pt x="318" y="180"/>
                </a:cubicBezTo>
                <a:cubicBezTo>
                  <a:pt x="318" y="157"/>
                  <a:pt x="306" y="144"/>
                  <a:pt x="286" y="144"/>
                </a:cubicBezTo>
                <a:cubicBezTo>
                  <a:pt x="272" y="144"/>
                  <a:pt x="262" y="150"/>
                  <a:pt x="254" y="160"/>
                </a:cubicBezTo>
                <a:cubicBezTo>
                  <a:pt x="250" y="150"/>
                  <a:pt x="240" y="144"/>
                  <a:pt x="227" y="144"/>
                </a:cubicBezTo>
                <a:cubicBezTo>
                  <a:pt x="212" y="144"/>
                  <a:pt x="204" y="152"/>
                  <a:pt x="198" y="160"/>
                </a:cubicBezTo>
                <a:cubicBezTo>
                  <a:pt x="198" y="160"/>
                  <a:pt x="198" y="160"/>
                  <a:pt x="198" y="155"/>
                </a:cubicBezTo>
                <a:cubicBezTo>
                  <a:pt x="198" y="149"/>
                  <a:pt x="194" y="145"/>
                  <a:pt x="188" y="145"/>
                </a:cubicBezTo>
                <a:cubicBezTo>
                  <a:pt x="182" y="145"/>
                  <a:pt x="177" y="149"/>
                  <a:pt x="177" y="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371533D7-D14E-C64B-91C6-9B8DD9BC60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44086" y="4848046"/>
            <a:ext cx="318466" cy="318466"/>
          </a:xfrm>
          <a:custGeom>
            <a:avLst/>
            <a:gdLst>
              <a:gd name="T0" fmla="*/ 368 w 384"/>
              <a:gd name="T1" fmla="*/ 16 h 384"/>
              <a:gd name="T2" fmla="*/ 368 w 384"/>
              <a:gd name="T3" fmla="*/ 368 h 384"/>
              <a:gd name="T4" fmla="*/ 16 w 384"/>
              <a:gd name="T5" fmla="*/ 368 h 384"/>
              <a:gd name="T6" fmla="*/ 16 w 384"/>
              <a:gd name="T7" fmla="*/ 16 h 384"/>
              <a:gd name="T8" fmla="*/ 368 w 384"/>
              <a:gd name="T9" fmla="*/ 16 h 384"/>
              <a:gd name="T10" fmla="*/ 384 w 384"/>
              <a:gd name="T11" fmla="*/ 0 h 384"/>
              <a:gd name="T12" fmla="*/ 0 w 384"/>
              <a:gd name="T13" fmla="*/ 0 h 384"/>
              <a:gd name="T14" fmla="*/ 0 w 384"/>
              <a:gd name="T15" fmla="*/ 384 h 384"/>
              <a:gd name="T16" fmla="*/ 384 w 384"/>
              <a:gd name="T17" fmla="*/ 384 h 384"/>
              <a:gd name="T18" fmla="*/ 384 w 384"/>
              <a:gd name="T19" fmla="*/ 0 h 384"/>
              <a:gd name="T20" fmla="*/ 115 w 384"/>
              <a:gd name="T21" fmla="*/ 241 h 384"/>
              <a:gd name="T22" fmla="*/ 127 w 384"/>
              <a:gd name="T23" fmla="*/ 231 h 384"/>
              <a:gd name="T24" fmla="*/ 159 w 384"/>
              <a:gd name="T25" fmla="*/ 160 h 384"/>
              <a:gd name="T26" fmla="*/ 160 w 384"/>
              <a:gd name="T27" fmla="*/ 154 h 384"/>
              <a:gd name="T28" fmla="*/ 149 w 384"/>
              <a:gd name="T29" fmla="*/ 144 h 384"/>
              <a:gd name="T30" fmla="*/ 139 w 384"/>
              <a:gd name="T31" fmla="*/ 152 h 384"/>
              <a:gd name="T32" fmla="*/ 115 w 384"/>
              <a:gd name="T33" fmla="*/ 214 h 384"/>
              <a:gd name="T34" fmla="*/ 91 w 384"/>
              <a:gd name="T35" fmla="*/ 152 h 384"/>
              <a:gd name="T36" fmla="*/ 80 w 384"/>
              <a:gd name="T37" fmla="*/ 144 h 384"/>
              <a:gd name="T38" fmla="*/ 69 w 384"/>
              <a:gd name="T39" fmla="*/ 154 h 384"/>
              <a:gd name="T40" fmla="*/ 71 w 384"/>
              <a:gd name="T41" fmla="*/ 160 h 384"/>
              <a:gd name="T42" fmla="*/ 102 w 384"/>
              <a:gd name="T43" fmla="*/ 231 h 384"/>
              <a:gd name="T44" fmla="*/ 114 w 384"/>
              <a:gd name="T45" fmla="*/ 241 h 384"/>
              <a:gd name="T46" fmla="*/ 115 w 384"/>
              <a:gd name="T47" fmla="*/ 241 h 384"/>
              <a:gd name="T48" fmla="*/ 177 w 384"/>
              <a:gd name="T49" fmla="*/ 155 h 384"/>
              <a:gd name="T50" fmla="*/ 177 w 384"/>
              <a:gd name="T51" fmla="*/ 155 h 384"/>
              <a:gd name="T52" fmla="*/ 177 w 384"/>
              <a:gd name="T53" fmla="*/ 230 h 384"/>
              <a:gd name="T54" fmla="*/ 188 w 384"/>
              <a:gd name="T55" fmla="*/ 240 h 384"/>
              <a:gd name="T56" fmla="*/ 198 w 384"/>
              <a:gd name="T57" fmla="*/ 230 h 384"/>
              <a:gd name="T58" fmla="*/ 198 w 384"/>
              <a:gd name="T59" fmla="*/ 186 h 384"/>
              <a:gd name="T60" fmla="*/ 218 w 384"/>
              <a:gd name="T61" fmla="*/ 163 h 384"/>
              <a:gd name="T62" fmla="*/ 237 w 384"/>
              <a:gd name="T63" fmla="*/ 186 h 384"/>
              <a:gd name="T64" fmla="*/ 237 w 384"/>
              <a:gd name="T65" fmla="*/ 230 h 384"/>
              <a:gd name="T66" fmla="*/ 248 w 384"/>
              <a:gd name="T67" fmla="*/ 240 h 384"/>
              <a:gd name="T68" fmla="*/ 259 w 384"/>
              <a:gd name="T69" fmla="*/ 230 h 384"/>
              <a:gd name="T70" fmla="*/ 259 w 384"/>
              <a:gd name="T71" fmla="*/ 186 h 384"/>
              <a:gd name="T72" fmla="*/ 278 w 384"/>
              <a:gd name="T73" fmla="*/ 163 h 384"/>
              <a:gd name="T74" fmla="*/ 297 w 384"/>
              <a:gd name="T75" fmla="*/ 186 h 384"/>
              <a:gd name="T76" fmla="*/ 297 w 384"/>
              <a:gd name="T77" fmla="*/ 230 h 384"/>
              <a:gd name="T78" fmla="*/ 308 w 384"/>
              <a:gd name="T79" fmla="*/ 240 h 384"/>
              <a:gd name="T80" fmla="*/ 318 w 384"/>
              <a:gd name="T81" fmla="*/ 230 h 384"/>
              <a:gd name="T82" fmla="*/ 318 w 384"/>
              <a:gd name="T83" fmla="*/ 180 h 384"/>
              <a:gd name="T84" fmla="*/ 286 w 384"/>
              <a:gd name="T85" fmla="*/ 144 h 384"/>
              <a:gd name="T86" fmla="*/ 254 w 384"/>
              <a:gd name="T87" fmla="*/ 160 h 384"/>
              <a:gd name="T88" fmla="*/ 227 w 384"/>
              <a:gd name="T89" fmla="*/ 144 h 384"/>
              <a:gd name="T90" fmla="*/ 198 w 384"/>
              <a:gd name="T91" fmla="*/ 160 h 384"/>
              <a:gd name="T92" fmla="*/ 198 w 384"/>
              <a:gd name="T93" fmla="*/ 155 h 384"/>
              <a:gd name="T94" fmla="*/ 188 w 384"/>
              <a:gd name="T95" fmla="*/ 145 h 384"/>
              <a:gd name="T96" fmla="*/ 177 w 384"/>
              <a:gd name="T97" fmla="*/ 15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84" h="384">
                <a:moveTo>
                  <a:pt x="368" y="16"/>
                </a:move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moveTo>
                  <a:pt x="3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84"/>
                  <a:pt x="0" y="384"/>
                  <a:pt x="0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0"/>
                  <a:pt x="384" y="0"/>
                  <a:pt x="384" y="0"/>
                </a:cubicBezTo>
                <a:close/>
                <a:moveTo>
                  <a:pt x="115" y="241"/>
                </a:moveTo>
                <a:cubicBezTo>
                  <a:pt x="121" y="241"/>
                  <a:pt x="125" y="237"/>
                  <a:pt x="127" y="231"/>
                </a:cubicBezTo>
                <a:cubicBezTo>
                  <a:pt x="127" y="231"/>
                  <a:pt x="127" y="231"/>
                  <a:pt x="159" y="160"/>
                </a:cubicBezTo>
                <a:cubicBezTo>
                  <a:pt x="159" y="159"/>
                  <a:pt x="160" y="157"/>
                  <a:pt x="160" y="154"/>
                </a:cubicBezTo>
                <a:cubicBezTo>
                  <a:pt x="160" y="149"/>
                  <a:pt x="155" y="144"/>
                  <a:pt x="149" y="144"/>
                </a:cubicBezTo>
                <a:cubicBezTo>
                  <a:pt x="144" y="144"/>
                  <a:pt x="141" y="148"/>
                  <a:pt x="139" y="152"/>
                </a:cubicBezTo>
                <a:cubicBezTo>
                  <a:pt x="139" y="152"/>
                  <a:pt x="139" y="152"/>
                  <a:pt x="115" y="214"/>
                </a:cubicBezTo>
                <a:cubicBezTo>
                  <a:pt x="115" y="214"/>
                  <a:pt x="115" y="214"/>
                  <a:pt x="91" y="152"/>
                </a:cubicBezTo>
                <a:cubicBezTo>
                  <a:pt x="89" y="148"/>
                  <a:pt x="86" y="144"/>
                  <a:pt x="80" y="144"/>
                </a:cubicBezTo>
                <a:cubicBezTo>
                  <a:pt x="74" y="144"/>
                  <a:pt x="69" y="149"/>
                  <a:pt x="69" y="154"/>
                </a:cubicBezTo>
                <a:cubicBezTo>
                  <a:pt x="69" y="157"/>
                  <a:pt x="70" y="158"/>
                  <a:pt x="71" y="160"/>
                </a:cubicBezTo>
                <a:cubicBezTo>
                  <a:pt x="71" y="160"/>
                  <a:pt x="71" y="160"/>
                  <a:pt x="102" y="231"/>
                </a:cubicBezTo>
                <a:cubicBezTo>
                  <a:pt x="105" y="237"/>
                  <a:pt x="108" y="241"/>
                  <a:pt x="114" y="241"/>
                </a:cubicBezTo>
                <a:cubicBezTo>
                  <a:pt x="114" y="241"/>
                  <a:pt x="114" y="241"/>
                  <a:pt x="115" y="241"/>
                </a:cubicBezTo>
                <a:close/>
                <a:moveTo>
                  <a:pt x="177" y="155"/>
                </a:moveTo>
                <a:cubicBezTo>
                  <a:pt x="177" y="155"/>
                  <a:pt x="177" y="155"/>
                  <a:pt x="177" y="155"/>
                </a:cubicBezTo>
                <a:cubicBezTo>
                  <a:pt x="177" y="230"/>
                  <a:pt x="177" y="230"/>
                  <a:pt x="177" y="230"/>
                </a:cubicBezTo>
                <a:cubicBezTo>
                  <a:pt x="177" y="236"/>
                  <a:pt x="182" y="240"/>
                  <a:pt x="188" y="240"/>
                </a:cubicBezTo>
                <a:cubicBezTo>
                  <a:pt x="194" y="240"/>
                  <a:pt x="198" y="236"/>
                  <a:pt x="198" y="230"/>
                </a:cubicBezTo>
                <a:cubicBezTo>
                  <a:pt x="198" y="230"/>
                  <a:pt x="198" y="230"/>
                  <a:pt x="198" y="186"/>
                </a:cubicBezTo>
                <a:cubicBezTo>
                  <a:pt x="198" y="172"/>
                  <a:pt x="206" y="163"/>
                  <a:pt x="218" y="163"/>
                </a:cubicBezTo>
                <a:cubicBezTo>
                  <a:pt x="230" y="163"/>
                  <a:pt x="237" y="172"/>
                  <a:pt x="237" y="186"/>
                </a:cubicBezTo>
                <a:cubicBezTo>
                  <a:pt x="237" y="186"/>
                  <a:pt x="237" y="186"/>
                  <a:pt x="237" y="230"/>
                </a:cubicBezTo>
                <a:cubicBezTo>
                  <a:pt x="237" y="236"/>
                  <a:pt x="242" y="240"/>
                  <a:pt x="248" y="240"/>
                </a:cubicBezTo>
                <a:cubicBezTo>
                  <a:pt x="254" y="240"/>
                  <a:pt x="259" y="236"/>
                  <a:pt x="259" y="230"/>
                </a:cubicBezTo>
                <a:cubicBezTo>
                  <a:pt x="259" y="230"/>
                  <a:pt x="259" y="230"/>
                  <a:pt x="259" y="186"/>
                </a:cubicBezTo>
                <a:cubicBezTo>
                  <a:pt x="259" y="172"/>
                  <a:pt x="267" y="163"/>
                  <a:pt x="278" y="163"/>
                </a:cubicBezTo>
                <a:cubicBezTo>
                  <a:pt x="290" y="163"/>
                  <a:pt x="297" y="171"/>
                  <a:pt x="297" y="186"/>
                </a:cubicBezTo>
                <a:cubicBezTo>
                  <a:pt x="297" y="186"/>
                  <a:pt x="297" y="186"/>
                  <a:pt x="297" y="230"/>
                </a:cubicBezTo>
                <a:cubicBezTo>
                  <a:pt x="297" y="236"/>
                  <a:pt x="302" y="240"/>
                  <a:pt x="308" y="240"/>
                </a:cubicBezTo>
                <a:cubicBezTo>
                  <a:pt x="314" y="240"/>
                  <a:pt x="318" y="236"/>
                  <a:pt x="318" y="230"/>
                </a:cubicBezTo>
                <a:cubicBezTo>
                  <a:pt x="318" y="230"/>
                  <a:pt x="318" y="230"/>
                  <a:pt x="318" y="180"/>
                </a:cubicBezTo>
                <a:cubicBezTo>
                  <a:pt x="318" y="157"/>
                  <a:pt x="306" y="144"/>
                  <a:pt x="286" y="144"/>
                </a:cubicBezTo>
                <a:cubicBezTo>
                  <a:pt x="272" y="144"/>
                  <a:pt x="262" y="150"/>
                  <a:pt x="254" y="160"/>
                </a:cubicBezTo>
                <a:cubicBezTo>
                  <a:pt x="250" y="150"/>
                  <a:pt x="240" y="144"/>
                  <a:pt x="227" y="144"/>
                </a:cubicBezTo>
                <a:cubicBezTo>
                  <a:pt x="212" y="144"/>
                  <a:pt x="204" y="152"/>
                  <a:pt x="198" y="160"/>
                </a:cubicBezTo>
                <a:cubicBezTo>
                  <a:pt x="198" y="160"/>
                  <a:pt x="198" y="160"/>
                  <a:pt x="198" y="155"/>
                </a:cubicBezTo>
                <a:cubicBezTo>
                  <a:pt x="198" y="149"/>
                  <a:pt x="194" y="145"/>
                  <a:pt x="188" y="145"/>
                </a:cubicBezTo>
                <a:cubicBezTo>
                  <a:pt x="182" y="145"/>
                  <a:pt x="177" y="149"/>
                  <a:pt x="177" y="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140" name="Straight Arrow Connector 182">
            <a:extLst>
              <a:ext uri="{FF2B5EF4-FFF2-40B4-BE49-F238E27FC236}">
                <a16:creationId xmlns:a16="http://schemas.microsoft.com/office/drawing/2014/main" id="{D77983D4-026A-6846-90D6-AB5B45658271}"/>
              </a:ext>
            </a:extLst>
          </p:cNvPr>
          <p:cNvCxnSpPr>
            <a:cxnSpLocks/>
            <a:endCxn id="121" idx="2"/>
          </p:cNvCxnSpPr>
          <p:nvPr/>
        </p:nvCxnSpPr>
        <p:spPr bwMode="gray">
          <a:xfrm flipV="1">
            <a:off x="8449709" y="4150932"/>
            <a:ext cx="808205" cy="489608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Shape 2366">
            <a:extLst>
              <a:ext uri="{FF2B5EF4-FFF2-40B4-BE49-F238E27FC236}">
                <a16:creationId xmlns:a16="http://schemas.microsoft.com/office/drawing/2014/main" id="{0C901F51-4900-2546-8484-762092AFA0FE}"/>
              </a:ext>
            </a:extLst>
          </p:cNvPr>
          <p:cNvSpPr txBox="1">
            <a:spLocks/>
          </p:cNvSpPr>
          <p:nvPr/>
        </p:nvSpPr>
        <p:spPr>
          <a:xfrm>
            <a:off x="10340412" y="4039721"/>
            <a:ext cx="1069336" cy="297376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SIEM Server</a:t>
            </a:r>
          </a:p>
        </p:txBody>
      </p:sp>
      <p:sp>
        <p:nvSpPr>
          <p:cNvPr id="143" name="Shape 2366">
            <a:extLst>
              <a:ext uri="{FF2B5EF4-FFF2-40B4-BE49-F238E27FC236}">
                <a16:creationId xmlns:a16="http://schemas.microsoft.com/office/drawing/2014/main" id="{37724D11-EA74-0249-A347-2B1E81ECDD6D}"/>
              </a:ext>
            </a:extLst>
          </p:cNvPr>
          <p:cNvSpPr txBox="1">
            <a:spLocks/>
          </p:cNvSpPr>
          <p:nvPr/>
        </p:nvSpPr>
        <p:spPr>
          <a:xfrm>
            <a:off x="9591461" y="2076145"/>
            <a:ext cx="1608744" cy="437363"/>
          </a:xfrm>
          <a:prstGeom prst="rect">
            <a:avLst/>
          </a:prstGeom>
          <a:noFill/>
          <a:ln>
            <a:noFill/>
          </a:ln>
          <a:effectLst>
            <a:outerShdw blurRad="50799" dist="25400" dir="2700000" algn="tl" rotWithShape="0">
              <a:srgbClr val="000000">
                <a:alpha val="40000"/>
              </a:srgbClr>
            </a:outerShdw>
          </a:effectLst>
        </p:spPr>
        <p:txBody>
          <a:bodyPr lIns="91402" tIns="45688" rIns="91402" bIns="45688" anchor="t" anchorCtr="0">
            <a:noAutofit/>
          </a:bodyPr>
          <a:lstStyle/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API: 443</a:t>
            </a: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Others: per protocol</a:t>
            </a: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6094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br>
              <a:rPr kumimoji="0" lang="en-US" sz="106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106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圓角矩形 143">
            <a:extLst>
              <a:ext uri="{FF2B5EF4-FFF2-40B4-BE49-F238E27FC236}">
                <a16:creationId xmlns:a16="http://schemas.microsoft.com/office/drawing/2014/main" id="{EFB6F5CF-866A-014B-8EE1-1F71D7A2611C}"/>
              </a:ext>
            </a:extLst>
          </p:cNvPr>
          <p:cNvSpPr/>
          <p:nvPr/>
        </p:nvSpPr>
        <p:spPr>
          <a:xfrm>
            <a:off x="447956" y="1162374"/>
            <a:ext cx="6830748" cy="3569200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A428A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用戶環境需求：</a:t>
            </a:r>
            <a:endParaRPr kumimoji="0" lang="en-US" altLang="zh-TW" sz="1800" b="1" i="0" u="none" strike="noStrike" kern="0" cap="none" spc="0" normalizeH="0" baseline="0" noProof="0" dirty="0">
              <a:ln>
                <a:noFill/>
              </a:ln>
              <a:solidFill>
                <a:srgbClr val="1A428A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Calibri"/>
              <a:sym typeface="Calibri"/>
            </a:endParaRPr>
          </a:p>
          <a:p>
            <a:pPr marL="285750" indent="-285750" hangingPunct="0">
              <a:spcBef>
                <a:spcPts val="600"/>
              </a:spcBef>
              <a:buFont typeface="Wingdings" pitchFamily="2" charset="2"/>
              <a:buChar char="n"/>
            </a:pPr>
            <a:r>
              <a:rPr lang="zh-TW" altLang="en-US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開放以下之防火牆對外存取配置</a:t>
            </a:r>
            <a:r>
              <a:rPr lang="en-US" altLang="zh-TW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*</a:t>
            </a:r>
            <a:r>
              <a:rPr lang="zh-TW" altLang="en-US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：</a:t>
            </a:r>
            <a:endParaRPr lang="en-US" altLang="zh-TW" sz="1600" b="1" kern="0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/>
              <a:sym typeface="Calibri"/>
            </a:endParaRP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      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-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開放從 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Sensor/Console/Proxy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對以下 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URL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之存取：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Calibri"/>
              <a:sym typeface="Calibri"/>
            </a:endParaRP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WebUI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URL: </a:t>
            </a:r>
            <a:r>
              <a:rPr lang="en-US" altLang="zh-TW" sz="1333" u="sng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https://defense-prod05.conferdeploy.net</a:t>
            </a:r>
            <a:endParaRPr lang="en-US" altLang="zh-TW" sz="1333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Sensor URL: </a:t>
            </a:r>
            <a:r>
              <a:rPr lang="en-US" altLang="zh-TW" sz="1333" u="sng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https://dev-prod05.conferdeploy.net</a:t>
            </a:r>
            <a:endParaRPr lang="en-US" altLang="zh-TW" sz="1333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Connector/API URL: </a:t>
            </a:r>
            <a:r>
              <a:rPr lang="en-US" altLang="zh-TW" sz="1333" u="sng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https://api-prod05.conferdeploy.net</a:t>
            </a:r>
            <a:endParaRPr lang="en-US" altLang="zh-TW" sz="1333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Signature URL:  </a:t>
            </a:r>
            <a:r>
              <a:rPr lang="en-US" altLang="zh-TW" sz="1333" u="sng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https://updates2.cdc.carbonblack.io</a:t>
            </a:r>
            <a:r>
              <a:rPr lang="zh-TW" altLang="en-US" sz="1333" u="sng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Calibri"/>
              <a:sym typeface="Calibri"/>
            </a:endParaRPr>
          </a:p>
          <a:p>
            <a:pPr hangingPunct="0">
              <a:spcBef>
                <a:spcPts val="600"/>
              </a:spcBef>
            </a:pP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       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-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使用 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Proxy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時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, Proxy 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必須開放透通存取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(</a:t>
            </a:r>
            <a:r>
              <a:rPr lang="zh-TW" altLang="en-US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不做</a:t>
            </a:r>
            <a:r>
              <a:rPr lang="en-US" altLang="zh-TW" sz="1600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 SSL Termination)</a:t>
            </a: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http://</a:t>
            </a:r>
            <a:r>
              <a:rPr lang="en-US" altLang="zh-TW" sz="1333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ocsp.godaddy.com</a:t>
            </a:r>
            <a:endParaRPr lang="en-US" altLang="zh-TW" sz="1333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http:// </a:t>
            </a:r>
            <a:r>
              <a:rPr lang="en-US" altLang="zh-TW" sz="1333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crl.godaddy.com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</a:t>
            </a:r>
          </a:p>
          <a:p>
            <a:pPr marL="683678" lvl="2" indent="-231642" defTabSz="609570">
              <a:buSzPts val="935"/>
              <a:buFont typeface="Arial" panose="020B0604020202020204" pitchFamily="34" charset="0"/>
              <a:buChar char="•"/>
            </a:pPr>
            <a:r>
              <a:rPr lang="zh-TW" altLang="en-US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或是關閉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 CB </a:t>
            </a:r>
            <a:r>
              <a:rPr lang="zh-TW" altLang="en-US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的 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CRL</a:t>
            </a:r>
            <a:r>
              <a:rPr lang="zh-TW" altLang="en-US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(</a:t>
            </a:r>
            <a:r>
              <a:rPr lang="zh-TW" altLang="en-US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憑證檢查機制</a:t>
            </a:r>
            <a:r>
              <a:rPr lang="en-US" altLang="zh-TW" sz="1333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)</a:t>
            </a:r>
          </a:p>
          <a:p>
            <a:pPr marL="452036" lvl="2" defTabSz="609570">
              <a:buSzPts val="935"/>
            </a:pPr>
            <a:endParaRPr lang="en-US" altLang="zh-TW" sz="1333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0" lvl="1" defTabSz="609570">
              <a:buSzPts val="935"/>
            </a:pPr>
            <a:r>
              <a:rPr lang="en-US" altLang="zh-TW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SIEM </a:t>
            </a:r>
            <a:r>
              <a:rPr lang="zh-TW" altLang="en-US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須視整合標而定</a:t>
            </a:r>
            <a:r>
              <a:rPr lang="en-US" altLang="zh-TW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, </a:t>
            </a:r>
            <a:r>
              <a:rPr lang="zh-TW" altLang="en-US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有可能需要額外的 </a:t>
            </a:r>
            <a:r>
              <a:rPr lang="en-US" altLang="zh-TW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Port, </a:t>
            </a:r>
            <a:r>
              <a:rPr lang="zh-TW" altLang="en-US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支援 </a:t>
            </a:r>
            <a:r>
              <a:rPr lang="en-US" altLang="zh-TW" sz="1600" b="1" kern="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syslog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CB6C99-86A6-BD4A-AEDC-073F82596157}"/>
              </a:ext>
            </a:extLst>
          </p:cNvPr>
          <p:cNvSpPr/>
          <p:nvPr/>
        </p:nvSpPr>
        <p:spPr>
          <a:xfrm>
            <a:off x="3283734" y="6046397"/>
            <a:ext cx="864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kern="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*</a:t>
            </a:r>
            <a:r>
              <a:rPr lang="zh-TW" altLang="en-US" sz="1400" b="1" kern="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完整清單請參考：</a:t>
            </a:r>
            <a:r>
              <a:rPr lang="en-US" altLang="zh-TW" sz="1400" b="1" kern="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  <a:sym typeface="Calibri"/>
              </a:rPr>
              <a:t> </a:t>
            </a:r>
          </a:p>
          <a:p>
            <a:r>
              <a:rPr lang="zh-TW" altLang="en-US" sz="1400" dirty="0">
                <a:hlinkClick r:id="rId13"/>
              </a:rPr>
              <a:t>https://community.carbonblack.com/t5/Knowledge-Base/Carbon-Black-Cloud-What-Ports-must-be-opened-on-the-Firewall-and/ta-p/36295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7854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73613431-DBA0-EC40-B6A3-6AC161BCD14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dirty="0"/>
              <a:t>由使用者主動安裝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24587A0-4D77-EE46-BC35-DFA811D1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Autofit/>
          </a:bodyPr>
          <a:lstStyle/>
          <a:p>
            <a:r>
              <a:rPr lang="en-US" altLang="zh-TW" dirty="0"/>
              <a:t>CB</a:t>
            </a:r>
            <a:r>
              <a:rPr lang="zh-TW" altLang="en-US" dirty="0"/>
              <a:t> </a:t>
            </a:r>
            <a:r>
              <a:rPr lang="en-US" altLang="zh-TW" dirty="0"/>
              <a:t>Endpoint Agent </a:t>
            </a:r>
            <a:r>
              <a:rPr lang="zh-TW" altLang="en-US" dirty="0"/>
              <a:t>安裝方式一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DA3E29-7F5C-BD43-A21B-3213CA7A5C1A}"/>
              </a:ext>
            </a:extLst>
          </p:cNvPr>
          <p:cNvGrpSpPr/>
          <p:nvPr/>
        </p:nvGrpSpPr>
        <p:grpSpPr>
          <a:xfrm>
            <a:off x="47798" y="1893343"/>
            <a:ext cx="6243363" cy="3465064"/>
            <a:chOff x="135666" y="1167860"/>
            <a:chExt cx="7550527" cy="419054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03185A6-457B-DE43-94C1-45C2BAB3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66" y="1167860"/>
              <a:ext cx="7550527" cy="4190540"/>
            </a:xfrm>
            <a:prstGeom prst="rect">
              <a:avLst/>
            </a:prstGeom>
            <a:noFill/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8EB274-E049-C34C-9C2B-7F1BDA20D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97" t="11896" r="11015" b="72091"/>
            <a:stretch/>
          </p:blipFill>
          <p:spPr>
            <a:xfrm>
              <a:off x="5257800" y="1668718"/>
              <a:ext cx="1589314" cy="631197"/>
            </a:xfrm>
            <a:prstGeom prst="rect">
              <a:avLst/>
            </a:prstGeom>
            <a:noFill/>
            <a:ln w="19050">
              <a:solidFill>
                <a:srgbClr val="820024"/>
              </a:solidFill>
              <a:prstDash val="sysDash"/>
            </a:ln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CE5FA69-EAFA-9341-B0F0-346F223C4BF8}"/>
              </a:ext>
            </a:extLst>
          </p:cNvPr>
          <p:cNvGrpSpPr/>
          <p:nvPr/>
        </p:nvGrpSpPr>
        <p:grpSpPr>
          <a:xfrm>
            <a:off x="47798" y="1518944"/>
            <a:ext cx="2695402" cy="558050"/>
            <a:chOff x="2849687" y="5604334"/>
            <a:chExt cx="1284763" cy="275249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FBEE679-C7D8-224E-BDD7-F51430F08230}"/>
                </a:ext>
              </a:extLst>
            </p:cNvPr>
            <p:cNvSpPr txBox="1"/>
            <p:nvPr/>
          </p:nvSpPr>
          <p:spPr>
            <a:xfrm>
              <a:off x="2849687" y="5604334"/>
              <a:ext cx="1284763" cy="1846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kumimoji="1" lang="zh-TW" altLang="en-US" sz="12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AE01CF-9A87-3A4B-8ED3-93B905270EB1}"/>
                </a:ext>
              </a:extLst>
            </p:cNvPr>
            <p:cNvSpPr txBox="1"/>
            <p:nvPr/>
          </p:nvSpPr>
          <p:spPr>
            <a:xfrm>
              <a:off x="2964111" y="5694917"/>
              <a:ext cx="1055914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zh-TW" sz="1200" dirty="0">
                  <a:solidFill>
                    <a:schemeClr val="bg1"/>
                  </a:solidFill>
                </a:rPr>
                <a:t>1. CB Console &gt; Endpoints</a:t>
              </a:r>
              <a:endParaRPr kumimoji="1" lang="zh-TW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15E15CA-0E0F-1448-93A7-9327010AF916}"/>
              </a:ext>
            </a:extLst>
          </p:cNvPr>
          <p:cNvGrpSpPr/>
          <p:nvPr/>
        </p:nvGrpSpPr>
        <p:grpSpPr>
          <a:xfrm>
            <a:off x="6711039" y="122193"/>
            <a:ext cx="5218270" cy="3141111"/>
            <a:chOff x="6709451" y="122192"/>
            <a:chExt cx="5218270" cy="3141111"/>
          </a:xfrm>
        </p:grpSpPr>
        <p:pic>
          <p:nvPicPr>
            <p:cNvPr id="6" name="圖片 5" descr="一張含有 文字, 螢幕擷取畫面, 監視器, 室內 的圖片&#10;&#10;自動產生的描述">
              <a:extLst>
                <a:ext uri="{FF2B5EF4-FFF2-40B4-BE49-F238E27FC236}">
                  <a16:creationId xmlns:a16="http://schemas.microsoft.com/office/drawing/2014/main" id="{C11E4110-866E-BF4E-BB23-04616C4A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9451" y="367165"/>
              <a:ext cx="5218270" cy="2896138"/>
            </a:xfrm>
            <a:prstGeom prst="rect">
              <a:avLst/>
            </a:prstGeom>
            <a:noFill/>
          </p:spPr>
        </p:pic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523C3A2-795E-B143-918C-4A9F052E25A6}"/>
                </a:ext>
              </a:extLst>
            </p:cNvPr>
            <p:cNvGrpSpPr/>
            <p:nvPr/>
          </p:nvGrpSpPr>
          <p:grpSpPr>
            <a:xfrm>
              <a:off x="6709451" y="122192"/>
              <a:ext cx="2330878" cy="286135"/>
              <a:chOff x="2849687" y="5604334"/>
              <a:chExt cx="1284763" cy="286135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FF0C188-882B-B741-B0AE-6A08A5B1F9CE}"/>
                  </a:ext>
                </a:extLst>
              </p:cNvPr>
              <p:cNvSpPr txBox="1"/>
              <p:nvPr/>
            </p:nvSpPr>
            <p:spPr>
              <a:xfrm>
                <a:off x="2849687" y="5604334"/>
                <a:ext cx="1284763" cy="1846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kumimoji="1" lang="zh-TW" altLang="en-US" sz="1200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AD0E490-ECCC-A542-B97D-EB85ADB02E5D}"/>
                  </a:ext>
                </a:extLst>
              </p:cNvPr>
              <p:cNvSpPr txBox="1"/>
              <p:nvPr/>
            </p:nvSpPr>
            <p:spPr>
              <a:xfrm>
                <a:off x="2916110" y="5705803"/>
                <a:ext cx="1170339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TW" sz="1200" dirty="0">
                    <a:solidFill>
                      <a:schemeClr val="bg1"/>
                    </a:solidFill>
                  </a:rPr>
                  <a:t>2. </a:t>
                </a:r>
                <a:r>
                  <a:rPr kumimoji="1" lang="zh-TW" altLang="en-US" sz="1200" dirty="0">
                    <a:solidFill>
                      <a:schemeClr val="bg1"/>
                    </a:solidFill>
                  </a:rPr>
                  <a:t>填寫一或多個使用者的</a:t>
                </a:r>
                <a:r>
                  <a:rPr kumimoji="1" lang="en-US" altLang="zh-TW" sz="1200" dirty="0">
                    <a:solidFill>
                      <a:schemeClr val="bg1"/>
                    </a:solidFill>
                  </a:rPr>
                  <a:t>Email</a:t>
                </a:r>
                <a:endParaRPr kumimoji="1" lang="zh-TW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45D65C8-32A9-A141-9863-7C584716B93F}"/>
              </a:ext>
            </a:extLst>
          </p:cNvPr>
          <p:cNvGrpSpPr/>
          <p:nvPr/>
        </p:nvGrpSpPr>
        <p:grpSpPr>
          <a:xfrm>
            <a:off x="6590389" y="3335704"/>
            <a:ext cx="2451528" cy="3279621"/>
            <a:chOff x="6588801" y="3335703"/>
            <a:chExt cx="2451528" cy="327962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577E17A-60C3-A840-BB13-04995DA2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903" y="3613771"/>
              <a:ext cx="2234341" cy="3001553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03B63C99-2C34-B045-9628-33A6DD83B525}"/>
                </a:ext>
              </a:extLst>
            </p:cNvPr>
            <p:cNvGrpSpPr/>
            <p:nvPr/>
          </p:nvGrpSpPr>
          <p:grpSpPr>
            <a:xfrm>
              <a:off x="6588801" y="3335703"/>
              <a:ext cx="2451528" cy="286426"/>
              <a:chOff x="2849687" y="5604334"/>
              <a:chExt cx="1351264" cy="286426"/>
            </a:xfrm>
          </p:grpSpPr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F81B919-114A-294C-9E1B-00BAF73834D1}"/>
                  </a:ext>
                </a:extLst>
              </p:cNvPr>
              <p:cNvSpPr txBox="1"/>
              <p:nvPr/>
            </p:nvSpPr>
            <p:spPr>
              <a:xfrm>
                <a:off x="2849687" y="5604334"/>
                <a:ext cx="1351264" cy="1846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kumimoji="1" lang="zh-TW" altLang="en-US" sz="1200" dirty="0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5455AD7-326D-9541-89C8-4531FD099CDD}"/>
                  </a:ext>
                </a:extLst>
              </p:cNvPr>
              <p:cNvSpPr txBox="1"/>
              <p:nvPr/>
            </p:nvSpPr>
            <p:spPr>
              <a:xfrm>
                <a:off x="2870906" y="5706094"/>
                <a:ext cx="127656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TW" sz="1200" dirty="0">
                    <a:solidFill>
                      <a:schemeClr val="bg1"/>
                    </a:solidFill>
                  </a:rPr>
                  <a:t>3. </a:t>
                </a:r>
                <a:r>
                  <a:rPr kumimoji="1" lang="zh-TW" altLang="en-US" sz="1200" dirty="0">
                    <a:solidFill>
                      <a:schemeClr val="bg1"/>
                    </a:solidFill>
                  </a:rPr>
                  <a:t>使用者收到啟動碼與安裝檔連結</a:t>
                </a: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F917743-97D9-D544-A3D1-32B6885C6C2B}"/>
              </a:ext>
            </a:extLst>
          </p:cNvPr>
          <p:cNvGrpSpPr/>
          <p:nvPr/>
        </p:nvGrpSpPr>
        <p:grpSpPr>
          <a:xfrm>
            <a:off x="9311025" y="3406509"/>
            <a:ext cx="2618285" cy="2416180"/>
            <a:chOff x="9309436" y="3406509"/>
            <a:chExt cx="2618285" cy="241618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34B321D-C73A-934C-AE7A-CF5F7456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380" y="3796289"/>
              <a:ext cx="2608341" cy="2026400"/>
            </a:xfrm>
            <a:prstGeom prst="rect">
              <a:avLst/>
            </a:prstGeom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791F90D-BF51-0D42-BFA2-3BF864AF8723}"/>
                </a:ext>
              </a:extLst>
            </p:cNvPr>
            <p:cNvGrpSpPr/>
            <p:nvPr/>
          </p:nvGrpSpPr>
          <p:grpSpPr>
            <a:xfrm>
              <a:off x="9309436" y="3406509"/>
              <a:ext cx="2330878" cy="286135"/>
              <a:chOff x="2849687" y="5604334"/>
              <a:chExt cx="1284763" cy="286135"/>
            </a:xfrm>
          </p:grpSpPr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17E4285-991B-1840-9AF5-065E2DC434D3}"/>
                  </a:ext>
                </a:extLst>
              </p:cNvPr>
              <p:cNvSpPr txBox="1"/>
              <p:nvPr/>
            </p:nvSpPr>
            <p:spPr>
              <a:xfrm>
                <a:off x="2849687" y="5604334"/>
                <a:ext cx="1284763" cy="1846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kumimoji="1" lang="zh-TW" altLang="en-US" sz="1200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5FB653-B024-2343-93D7-60DE1FD8EDDA}"/>
                  </a:ext>
                </a:extLst>
              </p:cNvPr>
              <p:cNvSpPr txBox="1"/>
              <p:nvPr/>
            </p:nvSpPr>
            <p:spPr>
              <a:xfrm>
                <a:off x="2916110" y="5705803"/>
                <a:ext cx="1170339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TW" sz="1200" dirty="0">
                    <a:solidFill>
                      <a:schemeClr val="bg1"/>
                    </a:solidFill>
                  </a:rPr>
                  <a:t>4. </a:t>
                </a:r>
                <a:r>
                  <a:rPr kumimoji="1" lang="zh-TW" altLang="en-US" sz="1200" dirty="0">
                    <a:solidFill>
                      <a:schemeClr val="bg1"/>
                    </a:solidFill>
                  </a:rPr>
                  <a:t>安裝過程中輸入啟動碼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7BEC7A2-C54A-3F48-9DE6-24A8F13BD762}"/>
              </a:ext>
            </a:extLst>
          </p:cNvPr>
          <p:cNvSpPr/>
          <p:nvPr/>
        </p:nvSpPr>
        <p:spPr>
          <a:xfrm>
            <a:off x="542221" y="2653743"/>
            <a:ext cx="10639324" cy="85360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kumimoji="1" lang="zh-TW" altLang="en-US" sz="1200" dirty="0">
              <a:solidFill>
                <a:schemeClr val="bg1"/>
              </a:solidFill>
              <a:highlight>
                <a:srgbClr val="E6E6E6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358C6-71DC-3D47-8523-FEB5C5A4A799}"/>
              </a:ext>
            </a:extLst>
          </p:cNvPr>
          <p:cNvSpPr/>
          <p:nvPr/>
        </p:nvSpPr>
        <p:spPr>
          <a:xfrm>
            <a:off x="542221" y="1754386"/>
            <a:ext cx="10639324" cy="38100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kumimoji="1" lang="zh-TW" altLang="en-US" sz="1200" dirty="0">
              <a:solidFill>
                <a:schemeClr val="bg1"/>
              </a:solidFill>
              <a:highlight>
                <a:srgbClr val="E6E6E6"/>
              </a:highlight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B396D7-4D6B-5B4A-9ABF-26E287531F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1289" y="1399935"/>
            <a:ext cx="10975658" cy="4572000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b="1" dirty="0"/>
              <a:t>利用</a:t>
            </a:r>
            <a:r>
              <a:rPr lang="en-US" altLang="zh-TW" b="1" dirty="0"/>
              <a:t>Windows Installer</a:t>
            </a:r>
            <a:r>
              <a:rPr lang="zh-TW" altLang="en-US" b="1" dirty="0"/>
              <a:t>安裝指令：</a:t>
            </a:r>
            <a:endParaRPr lang="en" altLang="zh-TW" b="1" dirty="0"/>
          </a:p>
          <a:p>
            <a:pPr>
              <a:spcBef>
                <a:spcPts val="900"/>
              </a:spcBef>
            </a:pPr>
            <a:r>
              <a:rPr lang="en" altLang="zh-TW" sz="1600" dirty="0" err="1"/>
              <a:t>msiexec</a:t>
            </a:r>
            <a:r>
              <a:rPr lang="en" altLang="zh-TW" sz="1600" dirty="0"/>
              <a:t> </a:t>
            </a:r>
            <a:r>
              <a:rPr lang="en" altLang="zh-TW" sz="1600" dirty="0">
                <a:solidFill>
                  <a:srgbClr val="820024"/>
                </a:solidFill>
              </a:rPr>
              <a:t>/</a:t>
            </a:r>
            <a:r>
              <a:rPr lang="en" altLang="zh-TW" sz="1600" dirty="0" err="1">
                <a:solidFill>
                  <a:srgbClr val="820024"/>
                </a:solidFill>
              </a:rPr>
              <a:t>q</a:t>
            </a:r>
            <a:r>
              <a:rPr lang="en" altLang="zh-TW" sz="1600" dirty="0" err="1"/>
              <a:t>n</a:t>
            </a:r>
            <a:r>
              <a:rPr lang="en" altLang="zh-TW" sz="1600" dirty="0"/>
              <a:t> /</a:t>
            </a:r>
            <a:r>
              <a:rPr lang="en" altLang="zh-TW" sz="1600" dirty="0" err="1"/>
              <a:t>i</a:t>
            </a:r>
            <a:r>
              <a:rPr lang="en" altLang="zh-TW" sz="1600" dirty="0"/>
              <a:t> C:\xxx\</a:t>
            </a:r>
            <a:r>
              <a:rPr lang="en" altLang="zh-TW" sz="1600" dirty="0" err="1"/>
              <a:t>xxxx</a:t>
            </a:r>
            <a:r>
              <a:rPr lang="en" altLang="zh-TW" sz="1600" dirty="0"/>
              <a:t>\installer_vista_win7_win8-64.msi /L*</a:t>
            </a:r>
            <a:r>
              <a:rPr lang="en" altLang="zh-TW" sz="1600" dirty="0" err="1"/>
              <a:t>vx</a:t>
            </a:r>
            <a:r>
              <a:rPr lang="en" altLang="zh-TW" sz="1600" dirty="0"/>
              <a:t> </a:t>
            </a:r>
            <a:r>
              <a:rPr lang="en" altLang="zh-TW" sz="1600" dirty="0" err="1"/>
              <a:t>log.txt</a:t>
            </a:r>
            <a:r>
              <a:rPr lang="en" altLang="zh-TW" sz="1600" dirty="0"/>
              <a:t> </a:t>
            </a:r>
            <a:r>
              <a:rPr lang="en" altLang="zh-TW" sz="1600" dirty="0">
                <a:solidFill>
                  <a:srgbClr val="820024"/>
                </a:solidFill>
              </a:rPr>
              <a:t>COMPANY_CODE=12345678</a:t>
            </a:r>
            <a:endParaRPr lang="zh-TW" altLang="en-US" sz="1600" dirty="0">
              <a:solidFill>
                <a:srgbClr val="820024"/>
              </a:solidFill>
            </a:endParaRPr>
          </a:p>
          <a:p>
            <a:pPr>
              <a:spcBef>
                <a:spcPts val="2100"/>
              </a:spcBef>
              <a:buNone/>
            </a:pPr>
            <a:r>
              <a:rPr lang="zh-TW" altLang="en-US" sz="1800" b="1" dirty="0"/>
              <a:t>選擇性參數：</a:t>
            </a:r>
            <a:endParaRPr lang="en-US" altLang="zh-TW" sz="1800" b="1" dirty="0"/>
          </a:p>
          <a:p>
            <a:pPr>
              <a:spcBef>
                <a:spcPts val="900"/>
              </a:spcBef>
            </a:pPr>
            <a:r>
              <a:rPr lang="en-US" altLang="zh-TW" sz="1600" dirty="0" err="1"/>
              <a:t>msiexec.exe</a:t>
            </a:r>
            <a:r>
              <a:rPr lang="en-US" altLang="zh-TW" sz="1600" dirty="0"/>
              <a:t> /q /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C:\xxx\</a:t>
            </a:r>
            <a:r>
              <a:rPr lang="en-US" altLang="zh-TW" sz="1600" dirty="0" err="1"/>
              <a:t>xxxx</a:t>
            </a:r>
            <a:r>
              <a:rPr lang="en-US" altLang="zh-TW" sz="1600" dirty="0"/>
              <a:t>\installer_vista_win7_win8-64-3.5.0.1590 /L*</a:t>
            </a:r>
            <a:r>
              <a:rPr lang="en-US" altLang="zh-TW" sz="1600" dirty="0" err="1"/>
              <a:t>vx</a:t>
            </a:r>
            <a:r>
              <a:rPr lang="en-US" altLang="zh-TW" sz="1600" dirty="0"/>
              <a:t> </a:t>
            </a:r>
            <a:r>
              <a:rPr lang="en-US" altLang="zh-TW" sz="1600" dirty="0" err="1"/>
              <a:t>log.txt</a:t>
            </a:r>
            <a:r>
              <a:rPr lang="en-US" altLang="zh-TW" sz="1600" dirty="0"/>
              <a:t> COMPANY_CODE=“XXXXX CLI_USERS=“SID-XXX-XX” PROXY_SERVER=“XXX.XXX.XXX.XXX:XX” GROUP_NAME=“Monitored” CURL_CRL_CHECK=0 OFFLINE_INSTALL=1</a:t>
            </a:r>
          </a:p>
          <a:p>
            <a:r>
              <a:rPr lang="en-US" altLang="zh-TW" sz="1600" b="1" dirty="0"/>
              <a:t>Proxy </a:t>
            </a:r>
            <a:r>
              <a:rPr lang="zh-TW" altLang="en-US" sz="1600" b="1" dirty="0"/>
              <a:t>相關參數：</a:t>
            </a:r>
            <a:endParaRPr lang="en-US" altLang="zh-TW" sz="1600" b="1" dirty="0"/>
          </a:p>
          <a:p>
            <a:pPr marL="342900" lvl="0" indent="-342900">
              <a:spcBef>
                <a:spcPts val="900"/>
              </a:spcBef>
              <a:buClr>
                <a:srgbClr val="717074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rgbClr val="3F3F3F"/>
                </a:solidFill>
              </a:rPr>
              <a:t>PROXY_SERVER: proxy server &amp; port </a:t>
            </a:r>
          </a:p>
          <a:p>
            <a:pPr marL="342900" lvl="0" indent="-342900">
              <a:spcBef>
                <a:spcPts val="900"/>
              </a:spcBef>
              <a:buClr>
                <a:srgbClr val="717074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rgbClr val="3F3F3F"/>
                </a:solidFill>
              </a:rPr>
              <a:t>PROXY_USER=</a:t>
            </a:r>
            <a:r>
              <a:rPr lang="en" altLang="zh-TW" sz="1400" dirty="0" err="1">
                <a:solidFill>
                  <a:srgbClr val="3F3F3F"/>
                </a:solidFill>
              </a:rPr>
              <a:t>xxxx</a:t>
            </a:r>
            <a:r>
              <a:rPr lang="en" altLang="zh-TW" sz="1400" dirty="0">
                <a:solidFill>
                  <a:srgbClr val="3F3F3F"/>
                </a:solidFill>
              </a:rPr>
              <a:t> &amp; PROXY_PASSWD=</a:t>
            </a:r>
            <a:r>
              <a:rPr lang="en" altLang="zh-TW" sz="1400" dirty="0" err="1">
                <a:solidFill>
                  <a:srgbClr val="3F3F3F"/>
                </a:solidFill>
              </a:rPr>
              <a:t>xxxx</a:t>
            </a:r>
            <a:r>
              <a:rPr lang="zh-TW" altLang="en-US" sz="1400" dirty="0">
                <a:solidFill>
                  <a:srgbClr val="3F3F3F"/>
                </a:solidFill>
              </a:rPr>
              <a:t> </a:t>
            </a:r>
            <a:r>
              <a:rPr lang="en-US" altLang="zh-TW" sz="1400" dirty="0">
                <a:solidFill>
                  <a:srgbClr val="3F3F3F"/>
                </a:solidFill>
              </a:rPr>
              <a:t> :</a:t>
            </a:r>
            <a:r>
              <a:rPr lang="zh-TW" altLang="en-US" sz="1400" dirty="0">
                <a:solidFill>
                  <a:srgbClr val="3F3F3F"/>
                </a:solidFill>
              </a:rPr>
              <a:t> </a:t>
            </a:r>
            <a:r>
              <a:rPr lang="en-US" altLang="zh-TW" sz="1400" dirty="0">
                <a:solidFill>
                  <a:srgbClr val="3F3F3F"/>
                </a:solidFill>
              </a:rPr>
              <a:t>Proxy </a:t>
            </a:r>
            <a:r>
              <a:rPr lang="zh-TW" altLang="en-US" sz="1400" dirty="0">
                <a:solidFill>
                  <a:srgbClr val="3F3F3F"/>
                </a:solidFill>
              </a:rPr>
              <a:t>需要帳號密碼認證時才需要</a:t>
            </a:r>
            <a:endParaRPr lang="en" altLang="zh-TW" sz="1400" dirty="0">
              <a:solidFill>
                <a:srgbClr val="3F3F3F"/>
              </a:solidFill>
            </a:endParaRPr>
          </a:p>
          <a:p>
            <a:pPr marL="342900" lvl="0" indent="-342900">
              <a:spcBef>
                <a:spcPts val="900"/>
              </a:spcBef>
              <a:buClr>
                <a:srgbClr val="717074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rgbClr val="3F3F3F"/>
                </a:solidFill>
              </a:rPr>
              <a:t>CURL_CRL_CHECK=0</a:t>
            </a:r>
            <a:r>
              <a:rPr lang="zh-TW" altLang="en-US" sz="1400" dirty="0">
                <a:solidFill>
                  <a:srgbClr val="3F3F3F"/>
                </a:solidFill>
              </a:rPr>
              <a:t> ：忽略 </a:t>
            </a:r>
            <a:r>
              <a:rPr lang="en" altLang="zh-TW" sz="1400" dirty="0">
                <a:solidFill>
                  <a:srgbClr val="3F3F3F"/>
                </a:solidFill>
              </a:rPr>
              <a:t> CRL </a:t>
            </a:r>
            <a:r>
              <a:rPr lang="zh-TW" altLang="en-US" sz="1400" dirty="0">
                <a:solidFill>
                  <a:srgbClr val="3F3F3F"/>
                </a:solidFill>
              </a:rPr>
              <a:t>檢查</a:t>
            </a:r>
            <a:endParaRPr lang="en-US" altLang="zh-TW" sz="1400" dirty="0">
              <a:solidFill>
                <a:srgbClr val="3F3F3F"/>
              </a:solidFill>
            </a:endParaRPr>
          </a:p>
          <a:p>
            <a:pPr>
              <a:buNone/>
            </a:pPr>
            <a:r>
              <a:rPr lang="zh-TW" altLang="en-US" sz="1600" b="1" dirty="0"/>
              <a:t>其他參數：</a:t>
            </a:r>
            <a:endParaRPr lang="en-US" altLang="zh-TW" sz="1600" b="1" dirty="0"/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zh-TW" sz="1400" dirty="0"/>
              <a:t>GROUP_NAME: </a:t>
            </a:r>
            <a:r>
              <a:rPr lang="zh-TW" altLang="en-US" sz="1400" dirty="0"/>
              <a:t>初始 </a:t>
            </a:r>
            <a:r>
              <a:rPr lang="en-US" altLang="zh-TW" sz="1400" dirty="0"/>
              <a:t>Endpoint </a:t>
            </a:r>
            <a:r>
              <a:rPr lang="zh-TW" altLang="en-US" sz="1400" dirty="0"/>
              <a:t>群組</a:t>
            </a:r>
            <a:endParaRPr lang="en" altLang="zh-TW" sz="1400" dirty="0"/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zh-TW" sz="1400" dirty="0"/>
              <a:t>OFFLINE_INSTALL=1</a:t>
            </a:r>
            <a:r>
              <a:rPr lang="zh-TW" altLang="en-US" sz="1400" dirty="0"/>
              <a:t> </a:t>
            </a:r>
            <a:r>
              <a:rPr lang="en-US" altLang="zh-TW" sz="1400" dirty="0"/>
              <a:t>: </a:t>
            </a:r>
            <a:r>
              <a:rPr lang="zh-TW" altLang="en-US" sz="1400" dirty="0"/>
              <a:t>支援離線安裝</a:t>
            </a:r>
            <a:r>
              <a:rPr lang="en-US" altLang="zh-TW" sz="1400" dirty="0"/>
              <a:t>, p.s. </a:t>
            </a:r>
            <a:r>
              <a:rPr lang="zh-TW" altLang="en-US" sz="1400" dirty="0"/>
              <a:t>仍必須透過 </a:t>
            </a:r>
            <a:r>
              <a:rPr lang="en-US" altLang="zh-TW" sz="1400" dirty="0"/>
              <a:t>Internet </a:t>
            </a:r>
            <a:r>
              <a:rPr lang="zh-TW" altLang="en-US" sz="1400" dirty="0"/>
              <a:t>存取方能完成註冊</a:t>
            </a:r>
            <a:endParaRPr lang="en" altLang="zh-TW" sz="1400" dirty="0"/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zh-TW" sz="1400" dirty="0"/>
              <a:t>CLI_USERS=“S-1-XXXX”</a:t>
            </a:r>
            <a:r>
              <a:rPr lang="zh-TW" altLang="en-US" sz="1400" dirty="0"/>
              <a:t>：端點執行 </a:t>
            </a:r>
            <a:r>
              <a:rPr lang="en-US" altLang="zh-TW" sz="1400" dirty="0"/>
              <a:t>command </a:t>
            </a:r>
            <a:r>
              <a:rPr lang="zh-TW" altLang="en-US" sz="1400" dirty="0"/>
              <a:t>時之帳號名稱</a:t>
            </a:r>
            <a:r>
              <a:rPr lang="en" altLang="zh-TW" sz="1400" dirty="0"/>
              <a:t> (The value is the Security Identifier (SID) of the user account/group that will run </a:t>
            </a:r>
            <a:r>
              <a:rPr lang="en" altLang="zh-TW" sz="1400" dirty="0" err="1"/>
              <a:t>repcli</a:t>
            </a:r>
            <a:r>
              <a:rPr lang="en" altLang="zh-TW" sz="1400" dirty="0"/>
              <a:t> commands on the endpoint.)</a:t>
            </a:r>
            <a:endParaRPr lang="en-US" altLang="zh-TW" sz="1400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Carbon Black KB</a:t>
            </a:r>
            <a:r>
              <a:rPr lang="zh-TW" altLang="en-US" b="1" dirty="0"/>
              <a:t>參考連結</a:t>
            </a:r>
            <a:endParaRPr lang="en-US" altLang="zh-TW" b="1" dirty="0"/>
          </a:p>
          <a:p>
            <a:pPr marL="800100" lvl="1" indent="-342900">
              <a:buSzPct val="50000"/>
              <a:buFont typeface="Wingdings" pitchFamily="2" charset="2"/>
              <a:buChar char="l"/>
            </a:pPr>
            <a:r>
              <a:rPr lang="zh-TW" altLang="en-US" dirty="0"/>
              <a:t>安裝指令</a:t>
            </a:r>
            <a:br>
              <a:rPr lang="en-US" altLang="zh-TW" dirty="0"/>
            </a:br>
            <a:r>
              <a:rPr lang="en-US" altLang="zh-TW" sz="1200" dirty="0"/>
              <a:t>https://community.carbonblack.com/t5/Knowledge-Base/Carbon-Black-Cloud-How-to-Perform-an-Unattended-</a:t>
            </a:r>
            <a:r>
              <a:rPr lang="en-US" altLang="zh-TW" sz="1200" dirty="0" err="1"/>
              <a:t>Installa</a:t>
            </a:r>
            <a:endParaRPr lang="en-US" altLang="zh-TW" sz="1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8886FE-3F09-184F-AFD3-F75AA730198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Silent Install/</a:t>
            </a:r>
            <a:r>
              <a:rPr kumimoji="1" lang="zh-TW" altLang="en-US" dirty="0"/>
              <a:t>批量安裝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D6A587-7B86-A842-B813-460BA8EA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CB Endpoint Agent </a:t>
            </a:r>
            <a:r>
              <a:rPr lang="zh-TW" altLang="en-US" dirty="0"/>
              <a:t>安裝方式二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2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Appliance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TW" dirty="0"/>
              <a:t>Carbon</a:t>
            </a:r>
            <a:r>
              <a:rPr lang="zh-TW" altLang="en-US" dirty="0"/>
              <a:t> </a:t>
            </a:r>
            <a:r>
              <a:rPr lang="en-US" altLang="zh-TW" dirty="0"/>
              <a:t>Black</a:t>
            </a:r>
            <a:r>
              <a:rPr lang="zh-TW" altLang="en-US" dirty="0"/>
              <a:t> </a:t>
            </a:r>
            <a:r>
              <a:rPr lang="en-US" altLang="zh-TW" dirty="0"/>
              <a:t>Workload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E8F8AD-AB5A-AC40-A912-2D5880E295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Right-click, deploy OVF template, copy/paste URL</a:t>
            </a:r>
          </a:p>
          <a:p>
            <a:pPr lvl="1"/>
            <a:r>
              <a:rPr lang="en-US" dirty="0"/>
              <a:t>I know this sounds flippant, but it really is very easy for vSphere admins</a:t>
            </a:r>
          </a:p>
          <a:p>
            <a:r>
              <a:rPr lang="en-US" dirty="0"/>
              <a:t>Little bit of config</a:t>
            </a:r>
          </a:p>
          <a:p>
            <a:pPr lvl="1"/>
            <a:r>
              <a:rPr lang="en-US" dirty="0"/>
              <a:t>Create API role with perms -&gt;</a:t>
            </a:r>
          </a:p>
          <a:p>
            <a:pPr lvl="1"/>
            <a:r>
              <a:rPr lang="en-US" dirty="0"/>
              <a:t>Create API access, copy/paste</a:t>
            </a:r>
          </a:p>
          <a:p>
            <a:pPr lvl="1"/>
            <a:endParaRPr lang="en-US" dirty="0"/>
          </a:p>
          <a:p>
            <a:r>
              <a:rPr lang="en-US" dirty="0"/>
              <a:t>Once registered, appliance is ready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790A8F-6B54-0140-AF95-F2B4C419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/>
              <a:t>Appliance</a:t>
            </a:r>
          </a:p>
        </p:txBody>
      </p:sp>
      <p:pic>
        <p:nvPicPr>
          <p:cNvPr id="1025" name="Picture 1" descr="page17image10185280">
            <a:extLst>
              <a:ext uri="{FF2B5EF4-FFF2-40B4-BE49-F238E27FC236}">
                <a16:creationId xmlns:a16="http://schemas.microsoft.com/office/drawing/2014/main" id="{47742549-D243-1448-AAB1-F7FDB429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50" y="2415208"/>
            <a:ext cx="6079607" cy="342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250CD-D284-E748-B0F1-E3B6EAB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Appliance Reg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設定畫面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0C013B-6F02-6743-B460-B8277D2230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54663" y="1441176"/>
            <a:ext cx="8098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Agentless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部署啟用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TW" dirty="0"/>
              <a:t>Carbon</a:t>
            </a:r>
            <a:r>
              <a:rPr lang="zh-TW" altLang="en-US" dirty="0"/>
              <a:t> </a:t>
            </a:r>
            <a:r>
              <a:rPr lang="en-US" altLang="zh-TW" dirty="0"/>
              <a:t>Black</a:t>
            </a:r>
            <a:r>
              <a:rPr lang="zh-TW" altLang="en-US" dirty="0"/>
              <a:t> </a:t>
            </a:r>
            <a:r>
              <a:rPr lang="en-US" altLang="zh-TW" dirty="0"/>
              <a:t>Workload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F56F8-560A-9443-8A19-552F54E9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Enable via vCenter – Customer Experience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7A70B8-F2C2-2F49-B4E3-72ED323B6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" y="963057"/>
            <a:ext cx="8790957" cy="411971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246DC2-AE69-5E41-B2F0-10AFA28E5AB9}"/>
              </a:ext>
            </a:extLst>
          </p:cNvPr>
          <p:cNvSpPr/>
          <p:nvPr/>
        </p:nvSpPr>
        <p:spPr>
          <a:xfrm>
            <a:off x="2178343" y="3311121"/>
            <a:ext cx="1802737" cy="1287398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8"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F92DB-5AB3-3C47-B464-4035B0BCEDB8}"/>
              </a:ext>
            </a:extLst>
          </p:cNvPr>
          <p:cNvSpPr txBox="1"/>
          <p:nvPr/>
        </p:nvSpPr>
        <p:spPr>
          <a:xfrm>
            <a:off x="10010278" y="1506247"/>
            <a:ext cx="2141226" cy="83034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913578">
              <a:spcAft>
                <a:spcPts val="600"/>
              </a:spcAft>
              <a:defRPr/>
            </a:pPr>
            <a:r>
              <a:rPr lang="en-US" sz="1798">
                <a:solidFill>
                  <a:schemeClr val="accent2"/>
                </a:solidFill>
                <a:latin typeface="Metropolis"/>
              </a:rPr>
              <a:t>Native feature enablement for each 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5451C-AD3D-C948-A742-F9CFCC8548B9}"/>
              </a:ext>
            </a:extLst>
          </p:cNvPr>
          <p:cNvSpPr txBox="1"/>
          <p:nvPr/>
        </p:nvSpPr>
        <p:spPr>
          <a:xfrm>
            <a:off x="1754034" y="5541371"/>
            <a:ext cx="2114876" cy="5535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etropolis"/>
              </a:defRPr>
            </a:lvl1pPr>
          </a:lstStyle>
          <a:p>
            <a:r>
              <a:rPr lang="en-US" sz="1798">
                <a:solidFill>
                  <a:schemeClr val="accent2"/>
                </a:solidFill>
              </a:rPr>
              <a:t>Bulk enablement for VM inventory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A962E-41FD-FE48-A03D-8C9B6909D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3981080" y="1921419"/>
            <a:ext cx="5763454" cy="1389702"/>
          </a:xfrm>
          <a:prstGeom prst="straightConnector1">
            <a:avLst/>
          </a:prstGeom>
          <a:ln w="2540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9E5B26-B115-3E45-803A-B0A5A2E0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746" y="2586590"/>
            <a:ext cx="6907646" cy="365553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246DC2-AE69-5E41-B2F0-10AFA28E5AB9}"/>
              </a:ext>
            </a:extLst>
          </p:cNvPr>
          <p:cNvSpPr/>
          <p:nvPr/>
        </p:nvSpPr>
        <p:spPr>
          <a:xfrm>
            <a:off x="6058228" y="3391587"/>
            <a:ext cx="3453031" cy="1967968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8"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Metropoli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BA962E-41FD-FE48-A03D-8C9B6909D810}"/>
              </a:ext>
            </a:extLst>
          </p:cNvPr>
          <p:cNvCxnSpPr>
            <a:cxnSpLocks/>
          </p:cNvCxnSpPr>
          <p:nvPr/>
        </p:nvCxnSpPr>
        <p:spPr bwMode="gray">
          <a:xfrm flipH="1">
            <a:off x="3800114" y="4375571"/>
            <a:ext cx="2227092" cy="1269958"/>
          </a:xfrm>
          <a:prstGeom prst="straightConnector1">
            <a:avLst/>
          </a:prstGeom>
          <a:ln w="2540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4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orld_2019">
  <a:themeElements>
    <a:clrScheme name="VMworld">
      <a:dk1>
        <a:srgbClr val="000000"/>
      </a:dk1>
      <a:lt1>
        <a:srgbClr val="FFFFFF"/>
      </a:lt1>
      <a:dk2>
        <a:srgbClr val="767074"/>
      </a:dk2>
      <a:lt2>
        <a:srgbClr val="DADADA"/>
      </a:lt2>
      <a:accent1>
        <a:srgbClr val="4568E7"/>
      </a:accent1>
      <a:accent2>
        <a:srgbClr val="1CC4BB"/>
      </a:accent2>
      <a:accent3>
        <a:srgbClr val="D9D333"/>
      </a:accent3>
      <a:accent4>
        <a:srgbClr val="A2C029"/>
      </a:accent4>
      <a:accent5>
        <a:srgbClr val="F4B500"/>
      </a:accent5>
      <a:accent6>
        <a:srgbClr val="A44FBE"/>
      </a:accent6>
      <a:hlink>
        <a:srgbClr val="1CC4BB"/>
      </a:hlink>
      <a:folHlink>
        <a:srgbClr val="A44FBE"/>
      </a:folHlink>
    </a:clrScheme>
    <a:fontScheme name="Custom 19">
      <a:majorFont>
        <a:latin typeface="Metropolis Light"/>
        <a:ea typeface="PMingLiU"/>
        <a:cs typeface=""/>
      </a:majorFont>
      <a:minorFont>
        <a:latin typeface="Metropolis"/>
        <a:ea typeface="P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3.xml><?xml version="1.0" encoding="utf-8"?>
<a:theme xmlns:a="http://schemas.openxmlformats.org/drawingml/2006/main" name="1_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4.xml><?xml version="1.0" encoding="utf-8"?>
<a:theme xmlns:a="http://schemas.openxmlformats.org/drawingml/2006/main" name="VMware_white_16x9">
  <a:themeElements>
    <a:clrScheme name="VMware_white_16x9">
      <a:dk1>
        <a:srgbClr val="717074"/>
      </a:dk1>
      <a:lt1>
        <a:srgbClr val="FFFFFF"/>
      </a:lt1>
      <a:dk2>
        <a:srgbClr val="A7A7A7"/>
      </a:dk2>
      <a:lt2>
        <a:srgbClr val="535353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00FF"/>
      </a:hlink>
      <a:folHlink>
        <a:srgbClr val="FF00FF"/>
      </a:folHlink>
    </a:clrScheme>
    <a:fontScheme name="VMware_white_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Mware_white_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PMingLiU"/>
        <a:cs typeface=""/>
      </a:majorFont>
      <a:minorFont>
        <a:latin typeface="Calibri" panose="020F0502020204030204"/>
        <a:ea typeface="P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A2D7D02FF574CBACFE29FD2DF3880" ma:contentTypeVersion="16" ma:contentTypeDescription="Create a new document." ma:contentTypeScope="" ma:versionID="36dcf85ab4caccec88fe97cc5f90a95e">
  <xsd:schema xmlns:xsd="http://www.w3.org/2001/XMLSchema" xmlns:xs="http://www.w3.org/2001/XMLSchema" xmlns:p="http://schemas.microsoft.com/office/2006/metadata/properties" xmlns:ns1="http://schemas.microsoft.com/sharepoint/v3" xmlns:ns2="c9e48c58-a82d-4c70-89c9-3694d666bf6e" xmlns:ns3="08f8d1eb-8b80-4ee8-b8d2-acc2814b69b9" targetNamespace="http://schemas.microsoft.com/office/2006/metadata/properties" ma:root="true" ma:fieldsID="34e88ebc04add9a27c54ffcc332fb56f" ns1:_="" ns2:_="" ns3:_="">
    <xsd:import namespace="http://schemas.microsoft.com/sharepoint/v3"/>
    <xsd:import namespace="c9e48c58-a82d-4c70-89c9-3694d666bf6e"/>
    <xsd:import namespace="08f8d1eb-8b80-4ee8-b8d2-acc2814b69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KpiDescript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Notes0" minOccurs="0"/>
                <xsd:element ref="ns1:_ip_UnifiedCompliancePolicyProperties" minOccurs="0"/>
                <xsd:element ref="ns1:_ip_UnifiedCompliancePolicyUIActio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0" nillable="true" ma:displayName="Description" ma:description="The description provides information about the type of content the folder contains." ma:internalName="KpiDescription">
      <xsd:simpleType>
        <xsd:restriction base="dms:Text">
          <xsd:maxLength value="255"/>
        </xsd:restriction>
      </xsd:simpleType>
    </xsd:element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48c58-a82d-4c70-89c9-3694d666bf6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f8d1eb-8b80-4ee8-b8d2-acc2814b69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Notes0" ma:index="16" nillable="true" ma:displayName="Notes" ma:internalName="Notes0">
      <xsd:simpleType>
        <xsd:restriction base="dms:Text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e48c58-a82d-4c70-89c9-3694d666bf6e">
      <UserInfo>
        <DisplayName/>
        <AccountId xsi:nil="true"/>
        <AccountType/>
      </UserInfo>
    </SharedWithUsers>
    <_ip_UnifiedCompliancePolicyUIAction xmlns="http://schemas.microsoft.com/sharepoint/v3" xsi:nil="true"/>
    <KpiDescription xmlns="http://schemas.microsoft.com/sharepoint/v3" xsi:nil="true"/>
    <_ip_UnifiedCompliancePolicyProperties xmlns="http://schemas.microsoft.com/sharepoint/v3" xsi:nil="true"/>
    <Notes0 xmlns="08f8d1eb-8b80-4ee8-b8d2-acc2814b69b9" xsi:nil="true"/>
  </documentManagement>
</p:properties>
</file>

<file path=customXml/itemProps1.xml><?xml version="1.0" encoding="utf-8"?>
<ds:datastoreItem xmlns:ds="http://schemas.openxmlformats.org/officeDocument/2006/customXml" ds:itemID="{7CACB129-711F-4FD5-859A-6CB42B8C4F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9e48c58-a82d-4c70-89c9-3694d666bf6e"/>
    <ds:schemaRef ds:uri="08f8d1eb-8b80-4ee8-b8d2-acc2814b69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8D2BF4-5EA2-48F5-9AFF-D23B1BCD51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54E577-076A-48A7-ABE5-BCFC71DDF6AC}">
  <ds:schemaRefs>
    <ds:schemaRef ds:uri="http://schemas.microsoft.com/office/2006/metadata/properties"/>
    <ds:schemaRef ds:uri="http://schemas.microsoft.com/office/infopath/2007/PartnerControls"/>
    <ds:schemaRef ds:uri="c9e48c58-a82d-4c70-89c9-3694d666bf6e"/>
    <ds:schemaRef ds:uri="http://schemas.microsoft.com/sharepoint/v3"/>
    <ds:schemaRef ds:uri="08f8d1eb-8b80-4ee8-b8d2-acc2814b69b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53810</TotalTime>
  <Words>874</Words>
  <Application>Microsoft Macintosh PowerPoint</Application>
  <PresentationFormat>寬螢幕</PresentationFormat>
  <Paragraphs>112</Paragraphs>
  <Slides>13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Microsoft JhengHei</vt:lpstr>
      <vt:lpstr>Camphor Std</vt:lpstr>
      <vt:lpstr>Metropolis</vt:lpstr>
      <vt:lpstr>Metropolis Light</vt:lpstr>
      <vt:lpstr>Arial</vt:lpstr>
      <vt:lpstr>Calibri</vt:lpstr>
      <vt:lpstr>Helvetica</vt:lpstr>
      <vt:lpstr>Wingdings</vt:lpstr>
      <vt:lpstr>VMworld_2019</vt:lpstr>
      <vt:lpstr>VMware_dark_16x9</vt:lpstr>
      <vt:lpstr>1_VMware_dark_16x9</vt:lpstr>
      <vt:lpstr>VMware_white_16x9</vt:lpstr>
      <vt:lpstr>Carbon Black Cloud Endpoint &amp; Worklaod  部署架構及準備事項</vt:lpstr>
      <vt:lpstr>Carbon Black Cloud 部署環境需求及配合事項</vt:lpstr>
      <vt:lpstr>CB Endpoint Agent 安裝方式一</vt:lpstr>
      <vt:lpstr>CB Endpoint Agent 安裝方式二</vt:lpstr>
      <vt:lpstr>Appliance 設定</vt:lpstr>
      <vt:lpstr>部署 Appliance</vt:lpstr>
      <vt:lpstr>Appliance Reg 設定畫面</vt:lpstr>
      <vt:lpstr>Agentless 部署啟用</vt:lpstr>
      <vt:lpstr>Enable via vCenter – Customer Experience</vt:lpstr>
      <vt:lpstr>Enable via Carbon Black Cloud – Customer Experience</vt:lpstr>
      <vt:lpstr>Workload Inventory in Carbon Black Cloud Console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Wilke</dc:creator>
  <cp:lastModifiedBy>Microsoft Office User</cp:lastModifiedBy>
  <cp:revision>960</cp:revision>
  <dcterms:created xsi:type="dcterms:W3CDTF">2019-07-31T00:44:46Z</dcterms:created>
  <dcterms:modified xsi:type="dcterms:W3CDTF">2022-10-21T11:10:52Z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0x010100B94A2D7D02FF574CBACFE29FD2DF3880</vt:lpwstr>
  </property>
  <property fmtid="{D5CDD505-2E9C-101B-9397-08002B2CF9AE}" pid="3" name="Order">
    <vt:r8>113200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IsMyDocuments">
    <vt:bool>true</vt:bool>
  </property>
</Properties>
</file>